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handoutMasterIdLst>
    <p:handoutMasterId r:id="rId46"/>
  </p:handoutMasterIdLst>
  <p:sldIdLst>
    <p:sldId id="256" r:id="rId5"/>
    <p:sldId id="265" r:id="rId6"/>
    <p:sldId id="295" r:id="rId7"/>
    <p:sldId id="309" r:id="rId8"/>
    <p:sldId id="278" r:id="rId9"/>
    <p:sldId id="283" r:id="rId10"/>
    <p:sldId id="284" r:id="rId11"/>
    <p:sldId id="282" r:id="rId12"/>
    <p:sldId id="276" r:id="rId13"/>
    <p:sldId id="296" r:id="rId14"/>
    <p:sldId id="306" r:id="rId15"/>
    <p:sldId id="285" r:id="rId16"/>
    <p:sldId id="286" r:id="rId17"/>
    <p:sldId id="312" r:id="rId18"/>
    <p:sldId id="297" r:id="rId19"/>
    <p:sldId id="313" r:id="rId20"/>
    <p:sldId id="287" r:id="rId21"/>
    <p:sldId id="298" r:id="rId22"/>
    <p:sldId id="299" r:id="rId23"/>
    <p:sldId id="300" r:id="rId24"/>
    <p:sldId id="289" r:id="rId25"/>
    <p:sldId id="301" r:id="rId26"/>
    <p:sldId id="304" r:id="rId27"/>
    <p:sldId id="305" r:id="rId28"/>
    <p:sldId id="314" r:id="rId29"/>
    <p:sldId id="277" r:id="rId30"/>
    <p:sldId id="302" r:id="rId31"/>
    <p:sldId id="307" r:id="rId32"/>
    <p:sldId id="308" r:id="rId33"/>
    <p:sldId id="294" r:id="rId34"/>
    <p:sldId id="318" r:id="rId35"/>
    <p:sldId id="319" r:id="rId36"/>
    <p:sldId id="290" r:id="rId37"/>
    <p:sldId id="315" r:id="rId38"/>
    <p:sldId id="316" r:id="rId39"/>
    <p:sldId id="317" r:id="rId40"/>
    <p:sldId id="291" r:id="rId41"/>
    <p:sldId id="292" r:id="rId42"/>
    <p:sldId id="311" r:id="rId43"/>
    <p:sldId id="32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0" autoAdjust="0"/>
    <p:restoredTop sz="94660"/>
  </p:normalViewPr>
  <p:slideViewPr>
    <p:cSldViewPr>
      <p:cViewPr varScale="1">
        <p:scale>
          <a:sx n="68" d="100"/>
          <a:sy n="68" d="100"/>
        </p:scale>
        <p:origin x="78" y="2208"/>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8/9/2017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8/9/2017</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8/9/2017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8/9/2017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8/9/2017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8/9/2017</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8/9/2017</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8/9/2017</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8/9/2017</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smtClean="0"/>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8/9/2017</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smtClean="0"/>
              <a:t>Click to edit Master title style</a:t>
            </a:r>
            <a:endParaRPr lang="en-US"/>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8/9/2017</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8/9/2017</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git-scm.com/download/win" TargetMode="Externa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4.xml"/><Relationship Id="rId5" Type="http://schemas.openxmlformats.org/officeDocument/2006/relationships/image" Target="../media/image13.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Into to </a:t>
            </a:r>
            <a:r>
              <a:rPr lang="en-US" dirty="0" err="1" smtClean="0"/>
              <a:t>Git</a:t>
            </a:r>
            <a:endParaRPr dirty="0"/>
          </a:p>
        </p:txBody>
      </p:sp>
      <p:sp>
        <p:nvSpPr>
          <p:cNvPr id="3" name="Subtitle 2"/>
          <p:cNvSpPr>
            <a:spLocks noGrp="1"/>
          </p:cNvSpPr>
          <p:nvPr>
            <p:ph type="subTitle" idx="1"/>
          </p:nvPr>
        </p:nvSpPr>
        <p:spPr/>
        <p:txBody>
          <a:bodyPr/>
          <a:lstStyle/>
          <a:p>
            <a:r>
              <a:rPr lang="en-US" dirty="0" smtClean="0"/>
              <a:t>Air-Worldwide Inc. Integration group. Alexey </a:t>
            </a:r>
            <a:r>
              <a:rPr lang="en-US" dirty="0" err="1" smtClean="0"/>
              <a:t>Tsepota</a:t>
            </a:r>
            <a:r>
              <a:rPr lang="en-US" dirty="0" smtClean="0"/>
              <a:t>. August 2017</a:t>
            </a:r>
            <a:endParaRPr dirty="0"/>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Most Used Commands. Command line </a:t>
            </a:r>
            <a:endParaRPr dirty="0"/>
          </a:p>
        </p:txBody>
      </p:sp>
      <p:sp>
        <p:nvSpPr>
          <p:cNvPr id="4" name="TextBox 3"/>
          <p:cNvSpPr txBox="1"/>
          <p:nvPr/>
        </p:nvSpPr>
        <p:spPr>
          <a:xfrm>
            <a:off x="6254496" y="1158240"/>
            <a:ext cx="5791200" cy="6247864"/>
          </a:xfrm>
          <a:prstGeom prst="rect">
            <a:avLst/>
          </a:prstGeom>
          <a:noFill/>
        </p:spPr>
        <p:txBody>
          <a:bodyPr wrap="square" rtlCol="0">
            <a:spAutoFit/>
          </a:bodyPr>
          <a:lstStyle/>
          <a:p>
            <a:r>
              <a:rPr lang="en-US" sz="2000" b="1" dirty="0" smtClean="0">
                <a:solidFill>
                  <a:schemeClr val="tx1">
                    <a:lumMod val="85000"/>
                  </a:schemeClr>
                </a:solidFill>
              </a:rPr>
              <a:t>‘</a:t>
            </a:r>
            <a:r>
              <a:rPr lang="en-US" sz="2000" b="1" dirty="0" err="1" smtClean="0">
                <a:solidFill>
                  <a:schemeClr val="tx1">
                    <a:lumMod val="85000"/>
                  </a:schemeClr>
                </a:solidFill>
              </a:rPr>
              <a:t>git</a:t>
            </a:r>
            <a:r>
              <a:rPr lang="en-US" sz="2000" b="1" dirty="0" smtClean="0">
                <a:solidFill>
                  <a:schemeClr val="tx1">
                    <a:lumMod val="85000"/>
                  </a:schemeClr>
                </a:solidFill>
              </a:rPr>
              <a:t> status’ </a:t>
            </a:r>
            <a:endParaRPr lang="en-US" sz="2000" b="1" dirty="0">
              <a:solidFill>
                <a:schemeClr val="tx1">
                  <a:lumMod val="85000"/>
                </a:schemeClr>
              </a:solidFill>
            </a:endParaRPr>
          </a:p>
          <a:p>
            <a:r>
              <a:rPr lang="en-US" sz="2000" b="1" dirty="0" smtClean="0">
                <a:solidFill>
                  <a:schemeClr val="tx1">
                    <a:lumMod val="85000"/>
                  </a:schemeClr>
                </a:solidFill>
              </a:rPr>
              <a:t>Gives us the list of all not tracked files and changes</a:t>
            </a:r>
          </a:p>
          <a:p>
            <a:endParaRPr lang="en-US" sz="2000" b="1" dirty="0">
              <a:solidFill>
                <a:schemeClr val="tx1">
                  <a:lumMod val="85000"/>
                </a:schemeClr>
              </a:solidFill>
            </a:endParaRPr>
          </a:p>
          <a:p>
            <a:r>
              <a:rPr lang="en-US" sz="2000" b="1" dirty="0" smtClean="0">
                <a:solidFill>
                  <a:schemeClr val="tx1">
                    <a:lumMod val="85000"/>
                  </a:schemeClr>
                </a:solidFill>
              </a:rPr>
              <a:t>‘</a:t>
            </a:r>
            <a:r>
              <a:rPr lang="en-US" sz="2000" b="1" dirty="0" err="1" smtClean="0">
                <a:solidFill>
                  <a:schemeClr val="tx1">
                    <a:lumMod val="85000"/>
                  </a:schemeClr>
                </a:solidFill>
              </a:rPr>
              <a:t>git</a:t>
            </a:r>
            <a:r>
              <a:rPr lang="en-US" sz="2000" b="1" dirty="0" smtClean="0">
                <a:solidFill>
                  <a:schemeClr val="tx1">
                    <a:lumMod val="85000"/>
                  </a:schemeClr>
                </a:solidFill>
              </a:rPr>
              <a:t> add’</a:t>
            </a:r>
          </a:p>
          <a:p>
            <a:r>
              <a:rPr lang="en-US" sz="2000" b="1" dirty="0" smtClean="0">
                <a:solidFill>
                  <a:schemeClr val="tx1">
                    <a:lumMod val="85000"/>
                  </a:schemeClr>
                </a:solidFill>
              </a:rPr>
              <a:t>Adds the file into the index for tracking</a:t>
            </a:r>
          </a:p>
          <a:p>
            <a:endParaRPr lang="en-US" sz="2000" b="1" dirty="0">
              <a:solidFill>
                <a:schemeClr val="tx1">
                  <a:lumMod val="85000"/>
                </a:schemeClr>
              </a:solidFill>
            </a:endParaRPr>
          </a:p>
          <a:p>
            <a:r>
              <a:rPr lang="en-US" sz="2000" b="1" dirty="0" smtClean="0">
                <a:solidFill>
                  <a:schemeClr val="tx1">
                    <a:lumMod val="85000"/>
                  </a:schemeClr>
                </a:solidFill>
              </a:rPr>
              <a:t>‘</a:t>
            </a:r>
            <a:r>
              <a:rPr lang="en-US" sz="2000" b="1" dirty="0" err="1" smtClean="0">
                <a:solidFill>
                  <a:schemeClr val="tx1">
                    <a:lumMod val="85000"/>
                  </a:schemeClr>
                </a:solidFill>
              </a:rPr>
              <a:t>git</a:t>
            </a:r>
            <a:r>
              <a:rPr lang="en-US" sz="2000" b="1" dirty="0" smtClean="0">
                <a:solidFill>
                  <a:schemeClr val="tx1">
                    <a:lumMod val="85000"/>
                  </a:schemeClr>
                </a:solidFill>
              </a:rPr>
              <a:t> commit’ </a:t>
            </a:r>
          </a:p>
          <a:p>
            <a:r>
              <a:rPr lang="en-US" sz="2000" b="1" dirty="0" smtClean="0">
                <a:solidFill>
                  <a:schemeClr val="tx1">
                    <a:lumMod val="85000"/>
                  </a:schemeClr>
                </a:solidFill>
              </a:rPr>
              <a:t>Adds all the staged files into the repo</a:t>
            </a:r>
          </a:p>
          <a:p>
            <a:endParaRPr lang="en-US" sz="2000" b="1" dirty="0">
              <a:solidFill>
                <a:schemeClr val="tx1">
                  <a:lumMod val="85000"/>
                </a:schemeClr>
              </a:solidFill>
            </a:endParaRPr>
          </a:p>
          <a:p>
            <a:r>
              <a:rPr lang="en-US" sz="2000" b="1" dirty="0" smtClean="0">
                <a:solidFill>
                  <a:schemeClr val="tx1">
                    <a:lumMod val="85000"/>
                  </a:schemeClr>
                </a:solidFill>
              </a:rPr>
              <a:t>‘</a:t>
            </a:r>
            <a:r>
              <a:rPr lang="en-US" sz="2000" b="1" dirty="0" err="1" smtClean="0">
                <a:solidFill>
                  <a:schemeClr val="tx1">
                    <a:lumMod val="85000"/>
                  </a:schemeClr>
                </a:solidFill>
              </a:rPr>
              <a:t>git</a:t>
            </a:r>
            <a:r>
              <a:rPr lang="en-US" sz="2000" b="1" dirty="0" smtClean="0">
                <a:solidFill>
                  <a:schemeClr val="tx1">
                    <a:lumMod val="85000"/>
                  </a:schemeClr>
                </a:solidFill>
              </a:rPr>
              <a:t> log’</a:t>
            </a:r>
          </a:p>
          <a:p>
            <a:r>
              <a:rPr lang="en-US" sz="2000" b="1" dirty="0" smtClean="0">
                <a:solidFill>
                  <a:schemeClr val="tx1">
                    <a:lumMod val="85000"/>
                  </a:schemeClr>
                </a:solidFill>
              </a:rPr>
              <a:t>Gives you the information about the latest commits, latest commits go first</a:t>
            </a:r>
          </a:p>
          <a:p>
            <a:endParaRPr lang="en-US" sz="2000" b="1" dirty="0">
              <a:solidFill>
                <a:schemeClr val="tx1">
                  <a:lumMod val="85000"/>
                </a:schemeClr>
              </a:solidFill>
            </a:endParaRPr>
          </a:p>
          <a:p>
            <a:r>
              <a:rPr lang="en-US" sz="2000" b="1" dirty="0" smtClean="0">
                <a:solidFill>
                  <a:schemeClr val="tx1">
                    <a:lumMod val="85000"/>
                  </a:schemeClr>
                </a:solidFill>
              </a:rPr>
              <a:t>‘</a:t>
            </a:r>
            <a:r>
              <a:rPr lang="en-US" sz="2000" b="1" dirty="0" err="1" smtClean="0">
                <a:solidFill>
                  <a:schemeClr val="tx1">
                    <a:lumMod val="85000"/>
                  </a:schemeClr>
                </a:solidFill>
              </a:rPr>
              <a:t>git</a:t>
            </a:r>
            <a:r>
              <a:rPr lang="en-US" sz="2000" b="1" dirty="0" smtClean="0">
                <a:solidFill>
                  <a:schemeClr val="tx1">
                    <a:lumMod val="85000"/>
                  </a:schemeClr>
                </a:solidFill>
              </a:rPr>
              <a:t> checkout’ – places specific commit in working area, moving HEAD pointer</a:t>
            </a:r>
          </a:p>
          <a:p>
            <a:endParaRPr lang="en-US" sz="2000" b="1" dirty="0">
              <a:solidFill>
                <a:schemeClr val="tx1">
                  <a:lumMod val="85000"/>
                </a:schemeClr>
              </a:solidFill>
            </a:endParaRPr>
          </a:p>
          <a:p>
            <a:endParaRPr lang="en-US" sz="2000" b="1" dirty="0" smtClean="0">
              <a:solidFill>
                <a:schemeClr val="tx1">
                  <a:lumMod val="85000"/>
                </a:schemeClr>
              </a:solidFill>
            </a:endParaRPr>
          </a:p>
          <a:p>
            <a:r>
              <a:rPr lang="en-US" sz="2000" b="1" dirty="0" smtClean="0">
                <a:solidFill>
                  <a:schemeClr val="tx1">
                    <a:lumMod val="85000"/>
                  </a:schemeClr>
                </a:solidFill>
              </a:rPr>
              <a:t>158 commands in version 2.14</a:t>
            </a:r>
          </a:p>
          <a:p>
            <a:endParaRPr lang="en-US" sz="2000" b="1" dirty="0">
              <a:solidFill>
                <a:schemeClr val="tx1">
                  <a:lumMod val="85000"/>
                </a:schemeClr>
              </a:solidFill>
            </a:endParaRPr>
          </a:p>
          <a:p>
            <a:endParaRPr lang="en-US" sz="2000" b="1" dirty="0" smtClean="0">
              <a:solidFill>
                <a:schemeClr val="tx1">
                  <a:lumMod val="85000"/>
                </a:schemeClr>
              </a:solidFill>
            </a:endParaRPr>
          </a:p>
        </p:txBody>
      </p:sp>
      <p:pic>
        <p:nvPicPr>
          <p:cNvPr id="3" name="Picture 2"/>
          <p:cNvPicPr>
            <a:picLocks noChangeAspect="1"/>
          </p:cNvPicPr>
          <p:nvPr/>
        </p:nvPicPr>
        <p:blipFill>
          <a:blip r:embed="rId2"/>
          <a:stretch>
            <a:fillRect/>
          </a:stretch>
        </p:blipFill>
        <p:spPr>
          <a:xfrm>
            <a:off x="304800" y="1371600"/>
            <a:ext cx="5943600" cy="5343027"/>
          </a:xfrm>
          <a:prstGeom prst="rect">
            <a:avLst/>
          </a:prstGeom>
        </p:spPr>
      </p:pic>
    </p:spTree>
    <p:extLst>
      <p:ext uri="{BB962C8B-B14F-4D97-AF65-F5344CB8AC3E}">
        <p14:creationId xmlns:p14="http://schemas.microsoft.com/office/powerpoint/2010/main" val="1443896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Under the hood. Areas</a:t>
            </a:r>
            <a:endParaRPr dirty="0"/>
          </a:p>
        </p:txBody>
      </p:sp>
      <p:sp>
        <p:nvSpPr>
          <p:cNvPr id="6" name="TextBox 5"/>
          <p:cNvSpPr txBox="1"/>
          <p:nvPr/>
        </p:nvSpPr>
        <p:spPr>
          <a:xfrm>
            <a:off x="3124200" y="3733800"/>
            <a:ext cx="6553200" cy="2031325"/>
          </a:xfrm>
          <a:prstGeom prst="rect">
            <a:avLst/>
          </a:prstGeom>
          <a:noFill/>
        </p:spPr>
        <p:txBody>
          <a:bodyPr wrap="square" rtlCol="0">
            <a:spAutoFit/>
          </a:bodyPr>
          <a:lstStyle/>
          <a:p>
            <a:r>
              <a:rPr lang="en-US" b="1" dirty="0" err="1" smtClean="0"/>
              <a:t>git</a:t>
            </a:r>
            <a:r>
              <a:rPr lang="en-US" b="1" dirty="0" smtClean="0"/>
              <a:t> ‘Add’  - move to staging (index) – must moves </a:t>
            </a:r>
            <a:r>
              <a:rPr lang="en-US" b="1" dirty="0" smtClean="0"/>
              <a:t>data</a:t>
            </a:r>
          </a:p>
          <a:p>
            <a:endParaRPr lang="en-US" b="1" dirty="0" smtClean="0"/>
          </a:p>
          <a:p>
            <a:r>
              <a:rPr lang="en-US" b="1" dirty="0" err="1" smtClean="0"/>
              <a:t>git</a:t>
            </a:r>
            <a:r>
              <a:rPr lang="en-US" b="1" dirty="0" smtClean="0"/>
              <a:t> ‘Commit’ – moves the data and changes the repository (Branch is pointing to a new commit, HEAD is not changed)</a:t>
            </a:r>
          </a:p>
          <a:p>
            <a:endParaRPr lang="en-US" b="1" dirty="0"/>
          </a:p>
          <a:p>
            <a:r>
              <a:rPr lang="en-US" b="1" dirty="0" err="1" smtClean="0"/>
              <a:t>git</a:t>
            </a:r>
            <a:r>
              <a:rPr lang="en-US" b="1" dirty="0" smtClean="0"/>
              <a:t> ‘checkout’ – moves the data from repository to working area, changes the repository (head)</a:t>
            </a:r>
            <a:endParaRPr lang="en-US" b="1" dirty="0"/>
          </a:p>
        </p:txBody>
      </p:sp>
      <p:pic>
        <p:nvPicPr>
          <p:cNvPr id="3" name="Picture 2"/>
          <p:cNvPicPr>
            <a:picLocks noChangeAspect="1"/>
          </p:cNvPicPr>
          <p:nvPr/>
        </p:nvPicPr>
        <p:blipFill>
          <a:blip r:embed="rId2"/>
          <a:stretch>
            <a:fillRect/>
          </a:stretch>
        </p:blipFill>
        <p:spPr>
          <a:xfrm>
            <a:off x="762000" y="1649186"/>
            <a:ext cx="3950530" cy="1447800"/>
          </a:xfrm>
          <a:prstGeom prst="rect">
            <a:avLst/>
          </a:prstGeom>
        </p:spPr>
      </p:pic>
    </p:spTree>
    <p:extLst>
      <p:ext uri="{BB962C8B-B14F-4D97-AF65-F5344CB8AC3E}">
        <p14:creationId xmlns:p14="http://schemas.microsoft.com/office/powerpoint/2010/main" val="922781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smtClean="0"/>
              <a:t>What is </a:t>
            </a:r>
            <a:r>
              <a:rPr lang="en-US" dirty="0" err="1" smtClean="0"/>
              <a:t>Git</a:t>
            </a:r>
            <a:r>
              <a:rPr lang="en-US" dirty="0" smtClean="0"/>
              <a:t>. Basic Workflow</a:t>
            </a:r>
            <a:endParaRPr dirty="0"/>
          </a:p>
        </p:txBody>
      </p:sp>
      <p:sp>
        <p:nvSpPr>
          <p:cNvPr id="5" name="TextBox 4"/>
          <p:cNvSpPr txBox="1"/>
          <p:nvPr/>
        </p:nvSpPr>
        <p:spPr>
          <a:xfrm>
            <a:off x="8148908" y="1066800"/>
            <a:ext cx="3733800" cy="2246769"/>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Edit Files</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Stage the changes</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Review the changes</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Commit the changes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070" y="1371600"/>
            <a:ext cx="7545237" cy="4876800"/>
          </a:xfrm>
          <a:prstGeom prst="rect">
            <a:avLst/>
          </a:prstGeom>
        </p:spPr>
      </p:pic>
      <p:pic>
        <p:nvPicPr>
          <p:cNvPr id="8" name="Picture 7"/>
          <p:cNvPicPr>
            <a:picLocks noChangeAspect="1"/>
          </p:cNvPicPr>
          <p:nvPr/>
        </p:nvPicPr>
        <p:blipFill>
          <a:blip r:embed="rId3"/>
          <a:stretch>
            <a:fillRect/>
          </a:stretch>
        </p:blipFill>
        <p:spPr>
          <a:xfrm>
            <a:off x="8077200" y="3638186"/>
            <a:ext cx="3877216" cy="2610214"/>
          </a:xfrm>
          <a:prstGeom prst="rect">
            <a:avLst/>
          </a:prstGeom>
        </p:spPr>
      </p:pic>
    </p:spTree>
    <p:extLst>
      <p:ext uri="{BB962C8B-B14F-4D97-AF65-F5344CB8AC3E}">
        <p14:creationId xmlns:p14="http://schemas.microsoft.com/office/powerpoint/2010/main" val="1085627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smtClean="0"/>
              <a:t>What is </a:t>
            </a:r>
            <a:r>
              <a:rPr lang="en-US" dirty="0" err="1" smtClean="0"/>
              <a:t>Git</a:t>
            </a:r>
            <a:r>
              <a:rPr lang="en-US" dirty="0" smtClean="0"/>
              <a:t>. Basic Workflow. Commit</a:t>
            </a:r>
            <a:endParaRPr dirty="0"/>
          </a:p>
        </p:txBody>
      </p:sp>
      <p:sp>
        <p:nvSpPr>
          <p:cNvPr id="5" name="TextBox 4"/>
          <p:cNvSpPr txBox="1"/>
          <p:nvPr/>
        </p:nvSpPr>
        <p:spPr>
          <a:xfrm>
            <a:off x="6400800" y="2073862"/>
            <a:ext cx="3733800" cy="1631216"/>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The commit object name is a part of SHA1 encoded content of the commit object. </a:t>
            </a:r>
            <a:b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b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r>
            <a:b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b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It has several properties: </a:t>
            </a:r>
          </a:p>
        </p:txBody>
      </p:sp>
      <p:pic>
        <p:nvPicPr>
          <p:cNvPr id="4" name="Picture 3"/>
          <p:cNvPicPr>
            <a:picLocks noChangeAspect="1"/>
          </p:cNvPicPr>
          <p:nvPr/>
        </p:nvPicPr>
        <p:blipFill>
          <a:blip r:embed="rId2"/>
          <a:stretch>
            <a:fillRect/>
          </a:stretch>
        </p:blipFill>
        <p:spPr>
          <a:xfrm>
            <a:off x="304800" y="1615047"/>
            <a:ext cx="5039428" cy="1724266"/>
          </a:xfrm>
          <a:prstGeom prst="rect">
            <a:avLst/>
          </a:prstGeom>
        </p:spPr>
      </p:pic>
      <p:pic>
        <p:nvPicPr>
          <p:cNvPr id="6" name="Picture 5"/>
          <p:cNvPicPr>
            <a:picLocks noChangeAspect="1"/>
          </p:cNvPicPr>
          <p:nvPr/>
        </p:nvPicPr>
        <p:blipFill>
          <a:blip r:embed="rId3"/>
          <a:stretch>
            <a:fillRect/>
          </a:stretch>
        </p:blipFill>
        <p:spPr>
          <a:xfrm>
            <a:off x="304800" y="3705078"/>
            <a:ext cx="5039428" cy="2497513"/>
          </a:xfrm>
          <a:prstGeom prst="rect">
            <a:avLst/>
          </a:prstGeom>
        </p:spPr>
      </p:pic>
      <p:pic>
        <p:nvPicPr>
          <p:cNvPr id="9" name="Picture 8"/>
          <p:cNvPicPr>
            <a:picLocks noChangeAspect="1"/>
          </p:cNvPicPr>
          <p:nvPr/>
        </p:nvPicPr>
        <p:blipFill>
          <a:blip r:embed="rId4"/>
          <a:stretch>
            <a:fillRect/>
          </a:stretch>
        </p:blipFill>
        <p:spPr>
          <a:xfrm>
            <a:off x="6400800" y="4462790"/>
            <a:ext cx="5477639" cy="174331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96950" y="505105"/>
            <a:ext cx="1795969" cy="1319407"/>
          </a:xfrm>
          <a:prstGeom prst="rect">
            <a:avLst/>
          </a:prstGeom>
        </p:spPr>
      </p:pic>
    </p:spTree>
    <p:extLst>
      <p:ext uri="{BB962C8B-B14F-4D97-AF65-F5344CB8AC3E}">
        <p14:creationId xmlns:p14="http://schemas.microsoft.com/office/powerpoint/2010/main" val="3170903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smtClean="0"/>
              <a:t>What is </a:t>
            </a:r>
            <a:r>
              <a:rPr lang="en-US" dirty="0" err="1" smtClean="0"/>
              <a:t>Git</a:t>
            </a:r>
            <a:r>
              <a:rPr lang="en-US" dirty="0" smtClean="0"/>
              <a:t>. Basic Workflow. Commit</a:t>
            </a:r>
            <a:endParaRPr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6950" y="505105"/>
            <a:ext cx="1795969" cy="1319407"/>
          </a:xfrm>
          <a:prstGeom prst="rect">
            <a:avLst/>
          </a:prstGeom>
        </p:spPr>
      </p:pic>
      <p:pic>
        <p:nvPicPr>
          <p:cNvPr id="3" name="Picture 2"/>
          <p:cNvPicPr>
            <a:picLocks noChangeAspect="1"/>
          </p:cNvPicPr>
          <p:nvPr/>
        </p:nvPicPr>
        <p:blipFill>
          <a:blip r:embed="rId3"/>
          <a:stretch>
            <a:fillRect/>
          </a:stretch>
        </p:blipFill>
        <p:spPr>
          <a:xfrm>
            <a:off x="2122589" y="1524000"/>
            <a:ext cx="7754432" cy="4610743"/>
          </a:xfrm>
          <a:prstGeom prst="rect">
            <a:avLst/>
          </a:prstGeom>
        </p:spPr>
      </p:pic>
    </p:spTree>
    <p:extLst>
      <p:ext uri="{BB962C8B-B14F-4D97-AF65-F5344CB8AC3E}">
        <p14:creationId xmlns:p14="http://schemas.microsoft.com/office/powerpoint/2010/main" val="4284565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Under the hood. Inside Commit</a:t>
            </a:r>
            <a:endParaRPr dirty="0"/>
          </a:p>
        </p:txBody>
      </p:sp>
      <p:sp>
        <p:nvSpPr>
          <p:cNvPr id="4" name="TextBox 3"/>
          <p:cNvSpPr txBox="1"/>
          <p:nvPr/>
        </p:nvSpPr>
        <p:spPr>
          <a:xfrm>
            <a:off x="762000" y="5257800"/>
            <a:ext cx="11049000" cy="1477328"/>
          </a:xfrm>
          <a:prstGeom prst="rect">
            <a:avLst/>
          </a:prstGeom>
          <a:noFill/>
        </p:spPr>
        <p:txBody>
          <a:bodyPr wrap="square" rtlCol="0">
            <a:spAutoFit/>
          </a:bodyPr>
          <a:lstStyle/>
          <a:p>
            <a:r>
              <a:rPr lang="en-US" dirty="0" smtClean="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Inside the commit object we have Commit Description + Tree object</a:t>
            </a:r>
          </a:p>
          <a:p>
            <a:endParaRPr lang="en-US" dirty="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smtClean="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Tree object describes the file structure/contents that is in place at the time of the commit</a:t>
            </a:r>
          </a:p>
          <a:p>
            <a:r>
              <a:rPr lang="en-US" dirty="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r>
            <a:br>
              <a:rPr lang="en-US" dirty="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err="1">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dirty="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cat-file sha1 –t (type); </a:t>
            </a:r>
            <a:r>
              <a:rPr lang="en-US" dirty="0" err="1">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dirty="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cat-file sha1 –p (actual content</a:t>
            </a:r>
            <a:r>
              <a:rPr lang="en-US" dirty="0" smtClean="0">
                <a:solidFill>
                  <a:schemeClr val="tx1">
                    <a:lumMod val="8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pic>
        <p:nvPicPr>
          <p:cNvPr id="3" name="Picture 2"/>
          <p:cNvPicPr>
            <a:picLocks noChangeAspect="1"/>
          </p:cNvPicPr>
          <p:nvPr/>
        </p:nvPicPr>
        <p:blipFill>
          <a:blip r:embed="rId2"/>
          <a:stretch>
            <a:fillRect/>
          </a:stretch>
        </p:blipFill>
        <p:spPr>
          <a:xfrm>
            <a:off x="762000" y="1447800"/>
            <a:ext cx="8214538" cy="3127494"/>
          </a:xfrm>
          <a:prstGeom prst="rect">
            <a:avLst/>
          </a:prstGeom>
        </p:spPr>
      </p:pic>
      <p:pic>
        <p:nvPicPr>
          <p:cNvPr id="6" name="Picture 5"/>
          <p:cNvPicPr>
            <a:picLocks noChangeAspect="1"/>
          </p:cNvPicPr>
          <p:nvPr/>
        </p:nvPicPr>
        <p:blipFill>
          <a:blip r:embed="rId3"/>
          <a:stretch>
            <a:fillRect/>
          </a:stretch>
        </p:blipFill>
        <p:spPr>
          <a:xfrm>
            <a:off x="7538263" y="1143000"/>
            <a:ext cx="4432018" cy="1981200"/>
          </a:xfrm>
          <a:prstGeom prst="rect">
            <a:avLst/>
          </a:prstGeom>
        </p:spPr>
      </p:pic>
    </p:spTree>
    <p:extLst>
      <p:ext uri="{BB962C8B-B14F-4D97-AF65-F5344CB8AC3E}">
        <p14:creationId xmlns:p14="http://schemas.microsoft.com/office/powerpoint/2010/main" val="1313196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fontScale="90000"/>
          </a:bodyPr>
          <a:lstStyle/>
          <a:p>
            <a:r>
              <a:rPr lang="en-US" dirty="0" smtClean="0"/>
              <a:t/>
            </a:r>
            <a:br>
              <a:rPr lang="en-US" dirty="0" smtClean="0"/>
            </a:br>
            <a:r>
              <a:rPr lang="en-US" dirty="0" err="1" smtClean="0"/>
              <a:t>Git</a:t>
            </a:r>
            <a:r>
              <a:rPr lang="en-US" dirty="0" smtClean="0"/>
              <a:t>. Basic Workflow. Tree</a:t>
            </a:r>
            <a:endParaRPr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200" y="505105"/>
            <a:ext cx="1710720" cy="1256779"/>
          </a:xfrm>
          <a:prstGeom prst="rect">
            <a:avLst/>
          </a:prstGeom>
        </p:spPr>
      </p:pic>
      <p:pic>
        <p:nvPicPr>
          <p:cNvPr id="3" name="Picture 2"/>
          <p:cNvPicPr>
            <a:picLocks noChangeAspect="1"/>
          </p:cNvPicPr>
          <p:nvPr/>
        </p:nvPicPr>
        <p:blipFill>
          <a:blip r:embed="rId3"/>
          <a:stretch>
            <a:fillRect/>
          </a:stretch>
        </p:blipFill>
        <p:spPr>
          <a:xfrm>
            <a:off x="2104468" y="1905000"/>
            <a:ext cx="7983064" cy="3791479"/>
          </a:xfrm>
          <a:prstGeom prst="rect">
            <a:avLst/>
          </a:prstGeom>
        </p:spPr>
      </p:pic>
    </p:spTree>
    <p:extLst>
      <p:ext uri="{BB962C8B-B14F-4D97-AF65-F5344CB8AC3E}">
        <p14:creationId xmlns:p14="http://schemas.microsoft.com/office/powerpoint/2010/main" val="2359098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fontScale="90000"/>
          </a:bodyPr>
          <a:lstStyle/>
          <a:p>
            <a:r>
              <a:rPr lang="en-US" dirty="0" smtClean="0"/>
              <a:t/>
            </a:r>
            <a:br>
              <a:rPr lang="en-US" dirty="0" smtClean="0"/>
            </a:br>
            <a:r>
              <a:rPr lang="en-US" dirty="0" err="1" smtClean="0"/>
              <a:t>Git</a:t>
            </a:r>
            <a:r>
              <a:rPr lang="en-US" dirty="0" smtClean="0"/>
              <a:t>. Basic Workflow. Tree</a:t>
            </a:r>
            <a:endParaRPr dirty="0"/>
          </a:p>
        </p:txBody>
      </p:sp>
      <p:sp>
        <p:nvSpPr>
          <p:cNvPr id="5" name="TextBox 4"/>
          <p:cNvSpPr txBox="1"/>
          <p:nvPr/>
        </p:nvSpPr>
        <p:spPr>
          <a:xfrm>
            <a:off x="8305800" y="1966600"/>
            <a:ext cx="3733800" cy="1015663"/>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Every file is saved in the form of </a:t>
            </a: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BLOB object. Again, SHA1 encoded and zipped.</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200" y="505105"/>
            <a:ext cx="1710720" cy="1256779"/>
          </a:xfrm>
          <a:prstGeom prst="rect">
            <a:avLst/>
          </a:prstGeom>
        </p:spPr>
      </p:pic>
      <p:pic>
        <p:nvPicPr>
          <p:cNvPr id="8" name="Picture 7"/>
          <p:cNvPicPr>
            <a:picLocks noChangeAspect="1"/>
          </p:cNvPicPr>
          <p:nvPr/>
        </p:nvPicPr>
        <p:blipFill>
          <a:blip r:embed="rId3"/>
          <a:stretch>
            <a:fillRect/>
          </a:stretch>
        </p:blipFill>
        <p:spPr>
          <a:xfrm>
            <a:off x="381000" y="1340924"/>
            <a:ext cx="7311950" cy="5136076"/>
          </a:xfrm>
          <a:prstGeom prst="rect">
            <a:avLst/>
          </a:prstGeom>
        </p:spPr>
      </p:pic>
      <p:pic>
        <p:nvPicPr>
          <p:cNvPr id="11" name="Picture 10"/>
          <p:cNvPicPr>
            <a:picLocks noChangeAspect="1"/>
          </p:cNvPicPr>
          <p:nvPr/>
        </p:nvPicPr>
        <p:blipFill>
          <a:blip r:embed="rId4"/>
          <a:stretch>
            <a:fillRect/>
          </a:stretch>
        </p:blipFill>
        <p:spPr>
          <a:xfrm>
            <a:off x="8305800" y="3814465"/>
            <a:ext cx="3524742" cy="2657846"/>
          </a:xfrm>
          <a:prstGeom prst="rect">
            <a:avLst/>
          </a:prstGeom>
        </p:spPr>
      </p:pic>
    </p:spTree>
    <p:extLst>
      <p:ext uri="{BB962C8B-B14F-4D97-AF65-F5344CB8AC3E}">
        <p14:creationId xmlns:p14="http://schemas.microsoft.com/office/powerpoint/2010/main" val="3997146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Under the hood. Inside Tree</a:t>
            </a:r>
            <a:endParaRPr dirty="0"/>
          </a:p>
        </p:txBody>
      </p:sp>
      <p:sp>
        <p:nvSpPr>
          <p:cNvPr id="4" name="TextBox 3"/>
          <p:cNvSpPr txBox="1"/>
          <p:nvPr/>
        </p:nvSpPr>
        <p:spPr>
          <a:xfrm>
            <a:off x="499872" y="4084451"/>
            <a:ext cx="11264900" cy="369332"/>
          </a:xfrm>
          <a:prstGeom prst="rect">
            <a:avLst/>
          </a:prstGeom>
          <a:noFill/>
        </p:spPr>
        <p:txBody>
          <a:bodyPr wrap="square" rtlCol="0">
            <a:spAutoFit/>
          </a:bodyPr>
          <a:lstStyle/>
          <a:p>
            <a:r>
              <a:rPr lang="en-US" b="1" dirty="0" smtClean="0">
                <a:solidFill>
                  <a:schemeClr val="tx1">
                    <a:lumMod val="85000"/>
                  </a:schemeClr>
                </a:solidFill>
              </a:rPr>
              <a:t>The tree object  (unzipped) has either number of ‘Blobs’ (actual files and contents) or other ‘Trees’ (directories)</a:t>
            </a:r>
          </a:p>
        </p:txBody>
      </p:sp>
      <p:pic>
        <p:nvPicPr>
          <p:cNvPr id="5" name="Picture 4"/>
          <p:cNvPicPr>
            <a:picLocks noChangeAspect="1"/>
          </p:cNvPicPr>
          <p:nvPr/>
        </p:nvPicPr>
        <p:blipFill>
          <a:blip r:embed="rId2"/>
          <a:stretch>
            <a:fillRect/>
          </a:stretch>
        </p:blipFill>
        <p:spPr>
          <a:xfrm>
            <a:off x="685800" y="1498862"/>
            <a:ext cx="8522368" cy="2590800"/>
          </a:xfrm>
          <a:prstGeom prst="rect">
            <a:avLst/>
          </a:prstGeom>
        </p:spPr>
      </p:pic>
      <p:pic>
        <p:nvPicPr>
          <p:cNvPr id="6" name="Picture 5"/>
          <p:cNvPicPr>
            <a:picLocks noChangeAspect="1"/>
          </p:cNvPicPr>
          <p:nvPr/>
        </p:nvPicPr>
        <p:blipFill>
          <a:blip r:embed="rId3"/>
          <a:stretch>
            <a:fillRect/>
          </a:stretch>
        </p:blipFill>
        <p:spPr>
          <a:xfrm>
            <a:off x="7848600" y="4448572"/>
            <a:ext cx="3689350" cy="2288903"/>
          </a:xfrm>
          <a:prstGeom prst="rect">
            <a:avLst/>
          </a:prstGeom>
        </p:spPr>
      </p:pic>
      <p:sp>
        <p:nvSpPr>
          <p:cNvPr id="7" name="TextBox 6"/>
          <p:cNvSpPr txBox="1"/>
          <p:nvPr/>
        </p:nvSpPr>
        <p:spPr>
          <a:xfrm>
            <a:off x="457200" y="5034340"/>
            <a:ext cx="6934200" cy="1569660"/>
          </a:xfrm>
          <a:prstGeom prst="rect">
            <a:avLst/>
          </a:prstGeom>
          <a:noFill/>
        </p:spPr>
        <p:txBody>
          <a:bodyPr wrap="square" rtlCol="0">
            <a:spAutoFit/>
          </a:bodyPr>
          <a:lstStyle/>
          <a:p>
            <a:r>
              <a:rPr lang="en-US" sz="3200" dirty="0" smtClean="0"/>
              <a:t>&gt; Commit</a:t>
            </a:r>
          </a:p>
          <a:p>
            <a:r>
              <a:rPr lang="en-US" sz="3200" dirty="0" smtClean="0"/>
              <a:t>&gt; Description + (parent)+ Root File Tree    &gt; Blobs(Files) + Trees(Folders)</a:t>
            </a:r>
            <a:endParaRPr lang="en-US" sz="3200" dirty="0"/>
          </a:p>
        </p:txBody>
      </p:sp>
    </p:spTree>
    <p:extLst>
      <p:ext uri="{BB962C8B-B14F-4D97-AF65-F5344CB8AC3E}">
        <p14:creationId xmlns:p14="http://schemas.microsoft.com/office/powerpoint/2010/main" val="1133020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Under the hood. More Commits</a:t>
            </a:r>
            <a:endParaRPr dirty="0"/>
          </a:p>
        </p:txBody>
      </p:sp>
      <p:sp>
        <p:nvSpPr>
          <p:cNvPr id="4" name="TextBox 3"/>
          <p:cNvSpPr txBox="1"/>
          <p:nvPr/>
        </p:nvSpPr>
        <p:spPr>
          <a:xfrm>
            <a:off x="6324600" y="2120562"/>
            <a:ext cx="5562600" cy="2031325"/>
          </a:xfrm>
          <a:prstGeom prst="rect">
            <a:avLst/>
          </a:prstGeom>
          <a:noFill/>
        </p:spPr>
        <p:txBody>
          <a:bodyPr wrap="square" rtlCol="0">
            <a:spAutoFit/>
          </a:bodyPr>
          <a:lstStyle/>
          <a:p>
            <a:r>
              <a:rPr lang="en-US" b="1" dirty="0" smtClean="0">
                <a:solidFill>
                  <a:schemeClr val="tx1">
                    <a:lumMod val="85000"/>
                  </a:schemeClr>
                </a:solidFill>
              </a:rPr>
              <a:t>The new commit creates a new root tree object (6ee0).</a:t>
            </a:r>
          </a:p>
          <a:p>
            <a:endParaRPr lang="en-US" b="1" dirty="0">
              <a:solidFill>
                <a:schemeClr val="tx1">
                  <a:lumMod val="85000"/>
                </a:schemeClr>
              </a:solidFill>
            </a:endParaRPr>
          </a:p>
          <a:p>
            <a:r>
              <a:rPr lang="en-US" b="1" dirty="0" smtClean="0">
                <a:solidFill>
                  <a:schemeClr val="tx1">
                    <a:lumMod val="85000"/>
                  </a:schemeClr>
                </a:solidFill>
              </a:rPr>
              <a:t>If the file in that new commit has changes, </a:t>
            </a:r>
            <a:r>
              <a:rPr lang="en-US" b="1" dirty="0" err="1" smtClean="0">
                <a:solidFill>
                  <a:schemeClr val="tx1">
                    <a:lumMod val="85000"/>
                  </a:schemeClr>
                </a:solidFill>
              </a:rPr>
              <a:t>Git</a:t>
            </a:r>
            <a:r>
              <a:rPr lang="en-US" b="1" dirty="0" smtClean="0">
                <a:solidFill>
                  <a:schemeClr val="tx1">
                    <a:lumMod val="85000"/>
                  </a:schemeClr>
                </a:solidFill>
              </a:rPr>
              <a:t> creates a new blob for a file (menu.txt)</a:t>
            </a:r>
          </a:p>
          <a:p>
            <a:endParaRPr lang="en-US" b="1" dirty="0">
              <a:solidFill>
                <a:schemeClr val="tx1">
                  <a:lumMod val="85000"/>
                </a:schemeClr>
              </a:solidFill>
            </a:endParaRPr>
          </a:p>
          <a:p>
            <a:r>
              <a:rPr lang="en-US" b="1" dirty="0" smtClean="0">
                <a:solidFill>
                  <a:schemeClr val="tx1">
                    <a:lumMod val="85000"/>
                  </a:schemeClr>
                </a:solidFill>
              </a:rPr>
              <a:t>If not, </a:t>
            </a:r>
            <a:r>
              <a:rPr lang="en-US" b="1" dirty="0" err="1" smtClean="0">
                <a:solidFill>
                  <a:schemeClr val="tx1">
                    <a:lumMod val="85000"/>
                  </a:schemeClr>
                </a:solidFill>
              </a:rPr>
              <a:t>Git</a:t>
            </a:r>
            <a:r>
              <a:rPr lang="en-US" b="1" dirty="0" smtClean="0">
                <a:solidFill>
                  <a:schemeClr val="tx1">
                    <a:lumMod val="85000"/>
                  </a:schemeClr>
                </a:solidFill>
              </a:rPr>
              <a:t> reuses the object already created (‘recipes’ folder not changed).</a:t>
            </a:r>
          </a:p>
        </p:txBody>
      </p:sp>
      <p:pic>
        <p:nvPicPr>
          <p:cNvPr id="5" name="Picture 4"/>
          <p:cNvPicPr>
            <a:picLocks noChangeAspect="1"/>
          </p:cNvPicPr>
          <p:nvPr/>
        </p:nvPicPr>
        <p:blipFill>
          <a:blip r:embed="rId2"/>
          <a:stretch>
            <a:fillRect/>
          </a:stretch>
        </p:blipFill>
        <p:spPr>
          <a:xfrm>
            <a:off x="533400" y="1828800"/>
            <a:ext cx="5562600" cy="3283620"/>
          </a:xfrm>
          <a:prstGeom prst="rect">
            <a:avLst/>
          </a:prstGeom>
        </p:spPr>
      </p:pic>
    </p:spTree>
    <p:extLst>
      <p:ext uri="{BB962C8B-B14F-4D97-AF65-F5344CB8AC3E}">
        <p14:creationId xmlns:p14="http://schemas.microsoft.com/office/powerpoint/2010/main" val="1799555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4000" y="457200"/>
            <a:ext cx="9144000" cy="533400"/>
          </a:xfrm>
        </p:spPr>
        <p:txBody>
          <a:bodyPr>
            <a:normAutofit fontScale="90000"/>
          </a:bodyPr>
          <a:lstStyle/>
          <a:p>
            <a:r>
              <a:rPr lang="en-US" dirty="0" smtClean="0"/>
              <a:t>Agenda</a:t>
            </a:r>
            <a:endParaRPr dirty="0"/>
          </a:p>
        </p:txBody>
      </p:sp>
      <p:sp>
        <p:nvSpPr>
          <p:cNvPr id="14" name="Content Placeholder 13"/>
          <p:cNvSpPr>
            <a:spLocks noGrp="1"/>
          </p:cNvSpPr>
          <p:nvPr>
            <p:ph idx="1"/>
          </p:nvPr>
        </p:nvSpPr>
        <p:spPr>
          <a:xfrm>
            <a:off x="1219200" y="1371600"/>
            <a:ext cx="9144000" cy="4267200"/>
          </a:xfrm>
        </p:spPr>
        <p:txBody>
          <a:bodyPr/>
          <a:lstStyle/>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What is GIT</a:t>
            </a: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Main Definitions</a:t>
            </a: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Main Commands</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Under the hood</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Clone, Branch, Merge, Rebase</a:t>
            </a:r>
          </a:p>
          <a:p>
            <a:r>
              <a:rPr lang="en-US" dirty="0" smtClean="0">
                <a:latin typeface="Arial Unicode MS" panose="020B0604020202020204" pitchFamily="34" charset="-128"/>
                <a:ea typeface="Arial Unicode MS" panose="020B0604020202020204" pitchFamily="34" charset="-128"/>
                <a:cs typeface="Arial Unicode MS" panose="020B0604020202020204" pitchFamily="34" charset="-128"/>
              </a:rPr>
              <a:t>Pull requests</a:t>
            </a: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042826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Under the hood. Branches</a:t>
            </a:r>
            <a:endParaRPr dirty="0"/>
          </a:p>
        </p:txBody>
      </p:sp>
      <p:sp>
        <p:nvSpPr>
          <p:cNvPr id="4" name="TextBox 3"/>
          <p:cNvSpPr txBox="1"/>
          <p:nvPr/>
        </p:nvSpPr>
        <p:spPr>
          <a:xfrm>
            <a:off x="3733800" y="1447800"/>
            <a:ext cx="8001000" cy="2585323"/>
          </a:xfrm>
          <a:prstGeom prst="rect">
            <a:avLst/>
          </a:prstGeom>
          <a:noFill/>
        </p:spPr>
        <p:txBody>
          <a:bodyPr wrap="square" rtlCol="0">
            <a:spAutoFit/>
          </a:bodyPr>
          <a:lstStyle/>
          <a:p>
            <a:r>
              <a:rPr lang="en-US" b="1" dirty="0" smtClean="0">
                <a:solidFill>
                  <a:schemeClr val="tx1">
                    <a:lumMod val="85000"/>
                  </a:schemeClr>
                </a:solidFill>
              </a:rPr>
              <a:t>Branches objects located in ‘refs/heads’ folder in .</a:t>
            </a:r>
            <a:r>
              <a:rPr lang="en-US" b="1" dirty="0" err="1" smtClean="0">
                <a:solidFill>
                  <a:schemeClr val="tx1">
                    <a:lumMod val="85000"/>
                  </a:schemeClr>
                </a:solidFill>
              </a:rPr>
              <a:t>git</a:t>
            </a:r>
            <a:r>
              <a:rPr lang="en-US" b="1" dirty="0" smtClean="0">
                <a:solidFill>
                  <a:schemeClr val="tx1">
                    <a:lumMod val="85000"/>
                  </a:schemeClr>
                </a:solidFill>
              </a:rPr>
              <a:t> directory</a:t>
            </a:r>
          </a:p>
          <a:p>
            <a:endParaRPr lang="en-US" b="1" dirty="0">
              <a:solidFill>
                <a:schemeClr val="tx1">
                  <a:lumMod val="85000"/>
                </a:schemeClr>
              </a:solidFill>
            </a:endParaRPr>
          </a:p>
          <a:p>
            <a:r>
              <a:rPr lang="en-US" b="1" dirty="0" smtClean="0">
                <a:solidFill>
                  <a:schemeClr val="tx1">
                    <a:lumMod val="85000"/>
                  </a:schemeClr>
                </a:solidFill>
              </a:rPr>
              <a:t>We can create a new branch just creating a new file in this directory</a:t>
            </a:r>
          </a:p>
          <a:p>
            <a:endParaRPr lang="en-US" b="1" dirty="0">
              <a:solidFill>
                <a:schemeClr val="tx1">
                  <a:lumMod val="85000"/>
                </a:schemeClr>
              </a:solidFill>
            </a:endParaRPr>
          </a:p>
          <a:p>
            <a:r>
              <a:rPr lang="en-US" b="1" dirty="0" smtClean="0">
                <a:solidFill>
                  <a:schemeClr val="tx1">
                    <a:lumMod val="85000"/>
                  </a:schemeClr>
                </a:solidFill>
              </a:rPr>
              <a:t>OR</a:t>
            </a:r>
          </a:p>
          <a:p>
            <a:endParaRPr lang="en-US" b="1" dirty="0">
              <a:solidFill>
                <a:schemeClr val="tx1">
                  <a:lumMod val="85000"/>
                </a:schemeClr>
              </a:solidFill>
            </a:endParaRPr>
          </a:p>
          <a:p>
            <a:r>
              <a:rPr lang="en-US" b="1" dirty="0" err="1" smtClean="0">
                <a:solidFill>
                  <a:schemeClr val="tx1">
                    <a:lumMod val="85000"/>
                  </a:schemeClr>
                </a:solidFill>
              </a:rPr>
              <a:t>Git</a:t>
            </a:r>
            <a:r>
              <a:rPr lang="en-US" b="1" dirty="0" smtClean="0">
                <a:solidFill>
                  <a:schemeClr val="tx1">
                    <a:lumMod val="85000"/>
                  </a:schemeClr>
                </a:solidFill>
              </a:rPr>
              <a:t> branch ‘</a:t>
            </a:r>
            <a:r>
              <a:rPr lang="en-US" b="1" dirty="0" err="1" smtClean="0">
                <a:solidFill>
                  <a:schemeClr val="tx1">
                    <a:lumMod val="85000"/>
                  </a:schemeClr>
                </a:solidFill>
              </a:rPr>
              <a:t>branchname</a:t>
            </a:r>
            <a:r>
              <a:rPr lang="en-US" b="1" dirty="0" smtClean="0">
                <a:solidFill>
                  <a:schemeClr val="tx1">
                    <a:lumMod val="85000"/>
                  </a:schemeClr>
                </a:solidFill>
              </a:rPr>
              <a:t>’</a:t>
            </a:r>
          </a:p>
          <a:p>
            <a:endParaRPr lang="en-US" b="1" dirty="0">
              <a:solidFill>
                <a:schemeClr val="tx1">
                  <a:lumMod val="85000"/>
                </a:schemeClr>
              </a:solidFill>
            </a:endParaRPr>
          </a:p>
          <a:p>
            <a:r>
              <a:rPr lang="en-US" b="1" dirty="0" smtClean="0">
                <a:solidFill>
                  <a:schemeClr val="tx1">
                    <a:lumMod val="85000"/>
                  </a:schemeClr>
                </a:solidFill>
              </a:rPr>
              <a:t>Branch is just a pointer to a specific commit</a:t>
            </a:r>
          </a:p>
        </p:txBody>
      </p:sp>
      <p:pic>
        <p:nvPicPr>
          <p:cNvPr id="3" name="Picture 2"/>
          <p:cNvPicPr>
            <a:picLocks noChangeAspect="1"/>
          </p:cNvPicPr>
          <p:nvPr/>
        </p:nvPicPr>
        <p:blipFill>
          <a:blip r:embed="rId2"/>
          <a:stretch>
            <a:fillRect/>
          </a:stretch>
        </p:blipFill>
        <p:spPr>
          <a:xfrm>
            <a:off x="609600" y="1447800"/>
            <a:ext cx="2856902" cy="2514600"/>
          </a:xfrm>
          <a:prstGeom prst="rect">
            <a:avLst/>
          </a:prstGeom>
        </p:spPr>
      </p:pic>
      <p:sp>
        <p:nvSpPr>
          <p:cNvPr id="6" name="TextBox 5"/>
          <p:cNvSpPr txBox="1"/>
          <p:nvPr/>
        </p:nvSpPr>
        <p:spPr>
          <a:xfrm>
            <a:off x="609600" y="4419600"/>
            <a:ext cx="5410200" cy="1754326"/>
          </a:xfrm>
          <a:prstGeom prst="rect">
            <a:avLst/>
          </a:prstGeom>
          <a:noFill/>
        </p:spPr>
        <p:txBody>
          <a:bodyPr wrap="square" rtlCol="0">
            <a:spAutoFit/>
          </a:bodyPr>
          <a:lstStyle/>
          <a:p>
            <a:r>
              <a:rPr lang="en-US" b="1" dirty="0" smtClean="0"/>
              <a:t>HEAD object has the reference to one of the branches in ‘refs/heads’ folder</a:t>
            </a:r>
          </a:p>
          <a:p>
            <a:endParaRPr lang="en-US" b="1" dirty="0"/>
          </a:p>
          <a:p>
            <a:r>
              <a:rPr lang="en-US" b="1" dirty="0" smtClean="0"/>
              <a:t>By that we know what is our current branch (or specific commit that is loaded in our working directory)</a:t>
            </a:r>
            <a:endParaRPr lang="en-US" b="1" dirty="0"/>
          </a:p>
        </p:txBody>
      </p:sp>
      <p:pic>
        <p:nvPicPr>
          <p:cNvPr id="7" name="Picture 6"/>
          <p:cNvPicPr>
            <a:picLocks noChangeAspect="1"/>
          </p:cNvPicPr>
          <p:nvPr/>
        </p:nvPicPr>
        <p:blipFill>
          <a:blip r:embed="rId3"/>
          <a:stretch>
            <a:fillRect/>
          </a:stretch>
        </p:blipFill>
        <p:spPr>
          <a:xfrm>
            <a:off x="8201025" y="3287851"/>
            <a:ext cx="3533775" cy="288607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7912" y="286042"/>
            <a:ext cx="1867014" cy="1371600"/>
          </a:xfrm>
          <a:prstGeom prst="rect">
            <a:avLst/>
          </a:prstGeom>
        </p:spPr>
      </p:pic>
    </p:spTree>
    <p:extLst>
      <p:ext uri="{BB962C8B-B14F-4D97-AF65-F5344CB8AC3E}">
        <p14:creationId xmlns:p14="http://schemas.microsoft.com/office/powerpoint/2010/main" val="3880495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smtClean="0"/>
              <a:t>What is </a:t>
            </a:r>
            <a:r>
              <a:rPr lang="en-US" dirty="0" err="1" smtClean="0"/>
              <a:t>Git</a:t>
            </a:r>
            <a:r>
              <a:rPr lang="en-US" dirty="0" smtClean="0"/>
              <a:t>. Basic Workflow. Merging</a:t>
            </a:r>
            <a:endParaRPr dirty="0"/>
          </a:p>
        </p:txBody>
      </p:sp>
      <p:sp>
        <p:nvSpPr>
          <p:cNvPr id="5" name="TextBox 4"/>
          <p:cNvSpPr txBox="1"/>
          <p:nvPr/>
        </p:nvSpPr>
        <p:spPr>
          <a:xfrm>
            <a:off x="8270884" y="2362200"/>
            <a:ext cx="3733800" cy="1938992"/>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Now </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my ‘merge’ command we creating a new commit with the changes merged together from </a:t>
            </a: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C4 (default branch) and C5 (experiment branch). C6 has the parents from two branches.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4" name="Picture 3"/>
          <p:cNvPicPr>
            <a:picLocks noChangeAspect="1"/>
          </p:cNvPicPr>
          <p:nvPr/>
        </p:nvPicPr>
        <p:blipFill>
          <a:blip r:embed="rId3"/>
          <a:stretch>
            <a:fillRect/>
          </a:stretch>
        </p:blipFill>
        <p:spPr>
          <a:xfrm>
            <a:off x="418308" y="1524000"/>
            <a:ext cx="7569200" cy="5029200"/>
          </a:xfrm>
          <a:prstGeom prst="rect">
            <a:avLst/>
          </a:prstGeom>
        </p:spPr>
      </p:pic>
    </p:spTree>
    <p:extLst>
      <p:ext uri="{BB962C8B-B14F-4D97-AF65-F5344CB8AC3E}">
        <p14:creationId xmlns:p14="http://schemas.microsoft.com/office/powerpoint/2010/main" val="347081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Under the hood. Branches. Merges</a:t>
            </a:r>
            <a:endParaRPr dirty="0"/>
          </a:p>
        </p:txBody>
      </p:sp>
      <p:sp>
        <p:nvSpPr>
          <p:cNvPr id="4" name="TextBox 3"/>
          <p:cNvSpPr txBox="1"/>
          <p:nvPr/>
        </p:nvSpPr>
        <p:spPr>
          <a:xfrm>
            <a:off x="5181600" y="1447800"/>
            <a:ext cx="6553200" cy="1477328"/>
          </a:xfrm>
          <a:prstGeom prst="rect">
            <a:avLst/>
          </a:prstGeom>
          <a:noFill/>
        </p:spPr>
        <p:txBody>
          <a:bodyPr wrap="square" rtlCol="0">
            <a:spAutoFit/>
          </a:bodyPr>
          <a:lstStyle/>
          <a:p>
            <a:r>
              <a:rPr lang="en-US" b="1" dirty="0" smtClean="0">
                <a:solidFill>
                  <a:schemeClr val="tx1">
                    <a:lumMod val="85000"/>
                  </a:schemeClr>
                </a:solidFill>
              </a:rPr>
              <a:t>Check out ‘master’ branch  AND ‘</a:t>
            </a:r>
            <a:r>
              <a:rPr lang="en-US" b="1" dirty="0" err="1" smtClean="0">
                <a:solidFill>
                  <a:schemeClr val="tx1">
                    <a:lumMod val="85000"/>
                  </a:schemeClr>
                </a:solidFill>
              </a:rPr>
              <a:t>git</a:t>
            </a:r>
            <a:r>
              <a:rPr lang="en-US" b="1" dirty="0" smtClean="0">
                <a:solidFill>
                  <a:schemeClr val="tx1">
                    <a:lumMod val="85000"/>
                  </a:schemeClr>
                </a:solidFill>
              </a:rPr>
              <a:t> merge </a:t>
            </a:r>
            <a:r>
              <a:rPr lang="en-US" b="1" dirty="0" err="1" smtClean="0">
                <a:solidFill>
                  <a:schemeClr val="tx1">
                    <a:lumMod val="85000"/>
                  </a:schemeClr>
                </a:solidFill>
              </a:rPr>
              <a:t>lisa</a:t>
            </a:r>
            <a:r>
              <a:rPr lang="en-US" b="1" dirty="0" smtClean="0">
                <a:solidFill>
                  <a:schemeClr val="tx1">
                    <a:lumMod val="85000"/>
                  </a:schemeClr>
                </a:solidFill>
              </a:rPr>
              <a:t>’ branch</a:t>
            </a:r>
          </a:p>
          <a:p>
            <a:endParaRPr lang="en-US" b="1" dirty="0">
              <a:solidFill>
                <a:schemeClr val="tx1">
                  <a:lumMod val="85000"/>
                </a:schemeClr>
              </a:solidFill>
            </a:endParaRPr>
          </a:p>
          <a:p>
            <a:r>
              <a:rPr lang="en-US" b="1" dirty="0" smtClean="0">
                <a:solidFill>
                  <a:schemeClr val="tx1">
                    <a:lumMod val="85000"/>
                  </a:schemeClr>
                </a:solidFill>
              </a:rPr>
              <a:t>Sometimes there are the conflicts</a:t>
            </a:r>
          </a:p>
          <a:p>
            <a:endParaRPr lang="en-US" b="1" dirty="0">
              <a:solidFill>
                <a:schemeClr val="tx1">
                  <a:lumMod val="85000"/>
                </a:schemeClr>
              </a:solidFill>
            </a:endParaRPr>
          </a:p>
          <a:p>
            <a:r>
              <a:rPr lang="en-US" b="1" dirty="0" smtClean="0">
                <a:solidFill>
                  <a:schemeClr val="tx1">
                    <a:lumMod val="85000"/>
                  </a:schemeClr>
                </a:solidFill>
              </a:rPr>
              <a:t>The commit/merge has 2 parents inside the Commit Object</a:t>
            </a:r>
          </a:p>
        </p:txBody>
      </p:sp>
      <p:sp>
        <p:nvSpPr>
          <p:cNvPr id="6" name="TextBox 5"/>
          <p:cNvSpPr txBox="1"/>
          <p:nvPr/>
        </p:nvSpPr>
        <p:spPr>
          <a:xfrm>
            <a:off x="609600" y="4419600"/>
            <a:ext cx="5410200" cy="1754326"/>
          </a:xfrm>
          <a:prstGeom prst="rect">
            <a:avLst/>
          </a:prstGeom>
          <a:noFill/>
        </p:spPr>
        <p:txBody>
          <a:bodyPr wrap="square" rtlCol="0">
            <a:spAutoFit/>
          </a:bodyPr>
          <a:lstStyle/>
          <a:p>
            <a:r>
              <a:rPr lang="en-US" b="1" dirty="0" smtClean="0"/>
              <a:t>HEAD object has the reference to one of the branches in ‘refs/heads’ folder</a:t>
            </a:r>
          </a:p>
          <a:p>
            <a:endParaRPr lang="en-US" b="1" dirty="0"/>
          </a:p>
          <a:p>
            <a:r>
              <a:rPr lang="en-US" b="1" dirty="0" smtClean="0"/>
              <a:t>By that we know what is our current branch (or specific commit that is loaded in our working directory)</a:t>
            </a:r>
            <a:endParaRPr lang="en-US" b="1" dirty="0"/>
          </a:p>
        </p:txBody>
      </p:sp>
      <p:pic>
        <p:nvPicPr>
          <p:cNvPr id="5" name="Picture 4"/>
          <p:cNvPicPr>
            <a:picLocks noChangeAspect="1"/>
          </p:cNvPicPr>
          <p:nvPr/>
        </p:nvPicPr>
        <p:blipFill>
          <a:blip r:embed="rId2"/>
          <a:stretch>
            <a:fillRect/>
          </a:stretch>
        </p:blipFill>
        <p:spPr>
          <a:xfrm>
            <a:off x="762000" y="1347787"/>
            <a:ext cx="3743325" cy="2867025"/>
          </a:xfrm>
          <a:prstGeom prst="rect">
            <a:avLst/>
          </a:prstGeom>
        </p:spPr>
      </p:pic>
      <p:pic>
        <p:nvPicPr>
          <p:cNvPr id="8" name="Picture 7"/>
          <p:cNvPicPr>
            <a:picLocks noChangeAspect="1"/>
          </p:cNvPicPr>
          <p:nvPr/>
        </p:nvPicPr>
        <p:blipFill>
          <a:blip r:embed="rId3"/>
          <a:stretch>
            <a:fillRect/>
          </a:stretch>
        </p:blipFill>
        <p:spPr>
          <a:xfrm>
            <a:off x="6553200" y="3429000"/>
            <a:ext cx="3143250" cy="3167679"/>
          </a:xfrm>
          <a:prstGeom prst="rect">
            <a:avLst/>
          </a:prstGeom>
        </p:spPr>
      </p:pic>
    </p:spTree>
    <p:extLst>
      <p:ext uri="{BB962C8B-B14F-4D97-AF65-F5344CB8AC3E}">
        <p14:creationId xmlns:p14="http://schemas.microsoft.com/office/powerpoint/2010/main" val="3112221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Under the hood. Fast forward</a:t>
            </a:r>
            <a:endParaRPr dirty="0"/>
          </a:p>
        </p:txBody>
      </p:sp>
      <p:sp>
        <p:nvSpPr>
          <p:cNvPr id="4" name="TextBox 3"/>
          <p:cNvSpPr txBox="1"/>
          <p:nvPr/>
        </p:nvSpPr>
        <p:spPr>
          <a:xfrm>
            <a:off x="5486400" y="1432559"/>
            <a:ext cx="6553200" cy="5078313"/>
          </a:xfrm>
          <a:prstGeom prst="rect">
            <a:avLst/>
          </a:prstGeom>
          <a:noFill/>
        </p:spPr>
        <p:txBody>
          <a:bodyPr wrap="square" rtlCol="0">
            <a:spAutoFit/>
          </a:bodyPr>
          <a:lstStyle/>
          <a:p>
            <a:r>
              <a:rPr lang="en-US" b="1" dirty="0" smtClean="0">
                <a:solidFill>
                  <a:schemeClr val="tx1">
                    <a:lumMod val="85000"/>
                  </a:schemeClr>
                </a:solidFill>
              </a:rPr>
              <a:t>When you checkout </a:t>
            </a:r>
            <a:r>
              <a:rPr lang="en-US" b="1" dirty="0" err="1" smtClean="0">
                <a:solidFill>
                  <a:schemeClr val="tx1">
                    <a:lumMod val="85000"/>
                  </a:schemeClr>
                </a:solidFill>
              </a:rPr>
              <a:t>Git</a:t>
            </a:r>
            <a:r>
              <a:rPr lang="en-US" b="1" dirty="0" smtClean="0">
                <a:solidFill>
                  <a:schemeClr val="tx1">
                    <a:lumMod val="85000"/>
                  </a:schemeClr>
                </a:solidFill>
              </a:rPr>
              <a:t> just replaces the working area with the files from the object database. Nothing else.</a:t>
            </a:r>
          </a:p>
          <a:p>
            <a:endParaRPr lang="en-US" b="1" dirty="0">
              <a:solidFill>
                <a:schemeClr val="tx1">
                  <a:lumMod val="85000"/>
                </a:schemeClr>
              </a:solidFill>
            </a:endParaRPr>
          </a:p>
          <a:p>
            <a:r>
              <a:rPr lang="en-US" b="1" dirty="0" smtClean="0">
                <a:solidFill>
                  <a:schemeClr val="tx1">
                    <a:lumMod val="85000"/>
                  </a:schemeClr>
                </a:solidFill>
              </a:rPr>
              <a:t>When we merged ‘master’ with ‘</a:t>
            </a:r>
            <a:r>
              <a:rPr lang="en-US" b="1" dirty="0" err="1" smtClean="0">
                <a:solidFill>
                  <a:schemeClr val="tx1">
                    <a:lumMod val="85000"/>
                  </a:schemeClr>
                </a:solidFill>
              </a:rPr>
              <a:t>lisa</a:t>
            </a:r>
            <a:r>
              <a:rPr lang="en-US" b="1" dirty="0" smtClean="0">
                <a:solidFill>
                  <a:schemeClr val="tx1">
                    <a:lumMod val="85000"/>
                  </a:schemeClr>
                </a:solidFill>
              </a:rPr>
              <a:t>’ we created the commit that has all changes from ‘master’ and ‘</a:t>
            </a:r>
            <a:r>
              <a:rPr lang="en-US" b="1" dirty="0" err="1" smtClean="0">
                <a:solidFill>
                  <a:schemeClr val="tx1">
                    <a:lumMod val="85000"/>
                  </a:schemeClr>
                </a:solidFill>
              </a:rPr>
              <a:t>lisa</a:t>
            </a:r>
            <a:r>
              <a:rPr lang="en-US" b="1" dirty="0" smtClean="0">
                <a:solidFill>
                  <a:schemeClr val="tx1">
                    <a:lumMod val="85000"/>
                  </a:schemeClr>
                </a:solidFill>
              </a:rPr>
              <a:t>’ in the files.</a:t>
            </a:r>
          </a:p>
          <a:p>
            <a:endParaRPr lang="en-US" b="1" dirty="0">
              <a:solidFill>
                <a:schemeClr val="tx1">
                  <a:lumMod val="85000"/>
                </a:schemeClr>
              </a:solidFill>
            </a:endParaRPr>
          </a:p>
          <a:p>
            <a:r>
              <a:rPr lang="en-US" b="1" dirty="0" smtClean="0">
                <a:solidFill>
                  <a:schemeClr val="tx1">
                    <a:lumMod val="85000"/>
                  </a:schemeClr>
                </a:solidFill>
              </a:rPr>
              <a:t>But branch ‘</a:t>
            </a:r>
            <a:r>
              <a:rPr lang="en-US" b="1" dirty="0" err="1" smtClean="0">
                <a:solidFill>
                  <a:schemeClr val="tx1">
                    <a:lumMod val="85000"/>
                  </a:schemeClr>
                </a:solidFill>
              </a:rPr>
              <a:t>lisa</a:t>
            </a:r>
            <a:r>
              <a:rPr lang="en-US" b="1" dirty="0" smtClean="0">
                <a:solidFill>
                  <a:schemeClr val="tx1">
                    <a:lumMod val="85000"/>
                  </a:schemeClr>
                </a:solidFill>
              </a:rPr>
              <a:t>’ is still pointing to 007f commit as we didn’t merge it with ‘master’. Should we create a new commit merging this time ‘</a:t>
            </a:r>
            <a:r>
              <a:rPr lang="en-US" b="1" dirty="0" err="1" smtClean="0">
                <a:solidFill>
                  <a:schemeClr val="tx1">
                    <a:lumMod val="85000"/>
                  </a:schemeClr>
                </a:solidFill>
              </a:rPr>
              <a:t>lisa</a:t>
            </a:r>
            <a:r>
              <a:rPr lang="en-US" b="1" dirty="0" smtClean="0">
                <a:solidFill>
                  <a:schemeClr val="tx1">
                    <a:lumMod val="85000"/>
                  </a:schemeClr>
                </a:solidFill>
              </a:rPr>
              <a:t>’ and ‘’master’?  But we already have such a commit.</a:t>
            </a:r>
          </a:p>
          <a:p>
            <a:endParaRPr lang="en-US" b="1" dirty="0" smtClean="0">
              <a:solidFill>
                <a:schemeClr val="tx1">
                  <a:lumMod val="85000"/>
                </a:schemeClr>
              </a:solidFill>
            </a:endParaRPr>
          </a:p>
          <a:p>
            <a:endParaRPr lang="en-US" b="1" dirty="0">
              <a:solidFill>
                <a:schemeClr val="tx1">
                  <a:lumMod val="85000"/>
                </a:schemeClr>
              </a:solidFill>
            </a:endParaRPr>
          </a:p>
          <a:p>
            <a:r>
              <a:rPr lang="en-US" b="1" dirty="0" smtClean="0">
                <a:solidFill>
                  <a:schemeClr val="tx1">
                    <a:lumMod val="85000"/>
                  </a:schemeClr>
                </a:solidFill>
              </a:rPr>
              <a:t>FAST-WORWARD (!) the branch. Basically skipping creating a new merge commit ,  and moving the branch pointer to the existing commit that has all the merges needed.</a:t>
            </a:r>
          </a:p>
          <a:p>
            <a:endParaRPr lang="en-US" b="1" dirty="0">
              <a:solidFill>
                <a:schemeClr val="tx1">
                  <a:lumMod val="85000"/>
                </a:schemeClr>
              </a:solidFill>
            </a:endParaRPr>
          </a:p>
          <a:p>
            <a:r>
              <a:rPr lang="en-US" b="1" dirty="0" smtClean="0">
                <a:solidFill>
                  <a:schemeClr val="tx1">
                    <a:lumMod val="85000"/>
                  </a:schemeClr>
                </a:solidFill>
              </a:rPr>
              <a:t>MERGE WITHOUT CREATING A SEPARATE COMMIT</a:t>
            </a:r>
          </a:p>
          <a:p>
            <a:endParaRPr lang="en-US" b="1" dirty="0">
              <a:solidFill>
                <a:schemeClr val="tx1">
                  <a:lumMod val="85000"/>
                </a:schemeClr>
              </a:solidFill>
            </a:endParaRPr>
          </a:p>
          <a:p>
            <a:endParaRPr lang="en-US" b="1" dirty="0" smtClean="0">
              <a:solidFill>
                <a:schemeClr val="tx1">
                  <a:lumMod val="85000"/>
                </a:schemeClr>
              </a:solidFill>
            </a:endParaRPr>
          </a:p>
        </p:txBody>
      </p:sp>
      <p:pic>
        <p:nvPicPr>
          <p:cNvPr id="8" name="Picture 7"/>
          <p:cNvPicPr>
            <a:picLocks noChangeAspect="1"/>
          </p:cNvPicPr>
          <p:nvPr/>
        </p:nvPicPr>
        <p:blipFill>
          <a:blip r:embed="rId2"/>
          <a:stretch>
            <a:fillRect/>
          </a:stretch>
        </p:blipFill>
        <p:spPr>
          <a:xfrm>
            <a:off x="457200" y="1143001"/>
            <a:ext cx="2192758" cy="2209800"/>
          </a:xfrm>
          <a:prstGeom prst="rect">
            <a:avLst/>
          </a:prstGeom>
        </p:spPr>
      </p:pic>
      <p:pic>
        <p:nvPicPr>
          <p:cNvPr id="3" name="Picture 2"/>
          <p:cNvPicPr>
            <a:picLocks noChangeAspect="1"/>
          </p:cNvPicPr>
          <p:nvPr/>
        </p:nvPicPr>
        <p:blipFill>
          <a:blip r:embed="rId3"/>
          <a:stretch>
            <a:fillRect/>
          </a:stretch>
        </p:blipFill>
        <p:spPr>
          <a:xfrm>
            <a:off x="2742860" y="3556218"/>
            <a:ext cx="2438740" cy="2943636"/>
          </a:xfrm>
          <a:prstGeom prst="rect">
            <a:avLst/>
          </a:prstGeom>
        </p:spPr>
      </p:pic>
    </p:spTree>
    <p:extLst>
      <p:ext uri="{BB962C8B-B14F-4D97-AF65-F5344CB8AC3E}">
        <p14:creationId xmlns:p14="http://schemas.microsoft.com/office/powerpoint/2010/main" val="1928859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“Rebase”  vs  “Merge” command</a:t>
            </a:r>
            <a:endParaRPr dirty="0"/>
          </a:p>
        </p:txBody>
      </p:sp>
      <p:pic>
        <p:nvPicPr>
          <p:cNvPr id="4" name="Picture 3"/>
          <p:cNvPicPr>
            <a:picLocks noChangeAspect="1"/>
          </p:cNvPicPr>
          <p:nvPr/>
        </p:nvPicPr>
        <p:blipFill>
          <a:blip r:embed="rId2"/>
          <a:stretch>
            <a:fillRect/>
          </a:stretch>
        </p:blipFill>
        <p:spPr>
          <a:xfrm>
            <a:off x="152400" y="1542756"/>
            <a:ext cx="2248363" cy="2934286"/>
          </a:xfrm>
          <a:prstGeom prst="rect">
            <a:avLst/>
          </a:prstGeom>
        </p:spPr>
      </p:pic>
      <p:pic>
        <p:nvPicPr>
          <p:cNvPr id="5" name="Picture 4"/>
          <p:cNvPicPr>
            <a:picLocks noChangeAspect="1"/>
          </p:cNvPicPr>
          <p:nvPr/>
        </p:nvPicPr>
        <p:blipFill>
          <a:blip r:embed="rId3"/>
          <a:stretch>
            <a:fillRect/>
          </a:stretch>
        </p:blipFill>
        <p:spPr>
          <a:xfrm>
            <a:off x="3280766" y="1515794"/>
            <a:ext cx="2924583" cy="3562847"/>
          </a:xfrm>
          <a:prstGeom prst="rect">
            <a:avLst/>
          </a:prstGeom>
        </p:spPr>
      </p:pic>
      <p:pic>
        <p:nvPicPr>
          <p:cNvPr id="6" name="Picture 5"/>
          <p:cNvPicPr>
            <a:picLocks noChangeAspect="1"/>
          </p:cNvPicPr>
          <p:nvPr/>
        </p:nvPicPr>
        <p:blipFill>
          <a:blip r:embed="rId4"/>
          <a:stretch>
            <a:fillRect/>
          </a:stretch>
        </p:blipFill>
        <p:spPr>
          <a:xfrm>
            <a:off x="6359407" y="1515795"/>
            <a:ext cx="3315163" cy="2019886"/>
          </a:xfrm>
          <a:prstGeom prst="rect">
            <a:avLst/>
          </a:prstGeom>
        </p:spPr>
      </p:pic>
      <p:pic>
        <p:nvPicPr>
          <p:cNvPr id="8" name="Picture 7"/>
          <p:cNvPicPr>
            <a:picLocks noChangeAspect="1"/>
          </p:cNvPicPr>
          <p:nvPr/>
        </p:nvPicPr>
        <p:blipFill>
          <a:blip r:embed="rId5"/>
          <a:stretch>
            <a:fillRect/>
          </a:stretch>
        </p:blipFill>
        <p:spPr>
          <a:xfrm>
            <a:off x="9829800" y="1515794"/>
            <a:ext cx="2267266" cy="3562847"/>
          </a:xfrm>
          <a:prstGeom prst="rect">
            <a:avLst/>
          </a:prstGeom>
        </p:spPr>
      </p:pic>
      <p:sp>
        <p:nvSpPr>
          <p:cNvPr id="9" name="TextBox 8"/>
          <p:cNvSpPr txBox="1"/>
          <p:nvPr/>
        </p:nvSpPr>
        <p:spPr>
          <a:xfrm>
            <a:off x="2517351" y="2712442"/>
            <a:ext cx="685800" cy="584775"/>
          </a:xfrm>
          <a:prstGeom prst="rect">
            <a:avLst/>
          </a:prstGeom>
          <a:noFill/>
        </p:spPr>
        <p:txBody>
          <a:bodyPr wrap="square" rtlCol="0">
            <a:spAutoFit/>
          </a:bodyPr>
          <a:lstStyle/>
          <a:p>
            <a:r>
              <a:rPr lang="en-US" sz="3200" b="1" dirty="0" smtClean="0"/>
              <a:t>VS</a:t>
            </a:r>
            <a:endParaRPr lang="en-US" sz="3200" b="1" dirty="0"/>
          </a:p>
        </p:txBody>
      </p:sp>
      <p:sp>
        <p:nvSpPr>
          <p:cNvPr id="10" name="Content Placeholder 2"/>
          <p:cNvSpPr>
            <a:spLocks noGrp="1"/>
          </p:cNvSpPr>
          <p:nvPr>
            <p:ph sz="half" idx="1"/>
          </p:nvPr>
        </p:nvSpPr>
        <p:spPr>
          <a:xfrm>
            <a:off x="381000" y="5181323"/>
            <a:ext cx="11582400" cy="1516071"/>
          </a:xfrm>
        </p:spPr>
        <p:txBody>
          <a:bodyPr>
            <a:normAutofit fontScale="92500" lnSpcReduction="10000"/>
          </a:bodyPr>
          <a:lstStyle/>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We are changing the base of the branch, so we call it ‘rebasing’. There could be conflicts, that needs to be resolved. </a:t>
            </a:r>
          </a:p>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a:t>
            </a:r>
            <a:r>
              <a:rPr lang="en-US" b="1" dirty="0" err="1" smtClean="0">
                <a:latin typeface="Arial Unicode MS" panose="020B0604020202020204" pitchFamily="34" charset="-128"/>
                <a:ea typeface="Arial Unicode MS" panose="020B0604020202020204" pitchFamily="34" charset="-128"/>
                <a:cs typeface="Arial Unicode MS" panose="020B0604020202020204" pitchFamily="34" charset="-128"/>
              </a:rPr>
              <a:t>Spagetti</a:t>
            </a: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 branch right now contains All the changes from ‘Master’ branch + ‘</a:t>
            </a:r>
            <a:r>
              <a:rPr lang="en-US" b="1" dirty="0" err="1" smtClean="0">
                <a:latin typeface="Arial Unicode MS" panose="020B0604020202020204" pitchFamily="34" charset="-128"/>
                <a:ea typeface="Arial Unicode MS" panose="020B0604020202020204" pitchFamily="34" charset="-128"/>
                <a:cs typeface="Arial Unicode MS" panose="020B0604020202020204" pitchFamily="34" charset="-128"/>
              </a:rPr>
              <a:t>Spagetti</a:t>
            </a: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 (like in Merge).</a:t>
            </a:r>
          </a:p>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Now we can just could ‘checkout’ Master and ‘rebase’ with ‘spaghetti’ or just ‘merge’ with ‘spaghetti’.</a:t>
            </a:r>
          </a:p>
        </p:txBody>
      </p:sp>
    </p:spTree>
    <p:extLst>
      <p:ext uri="{BB962C8B-B14F-4D97-AF65-F5344CB8AC3E}">
        <p14:creationId xmlns:p14="http://schemas.microsoft.com/office/powerpoint/2010/main" val="2350268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“Rebase” more</a:t>
            </a:r>
            <a:endParaRPr dirty="0"/>
          </a:p>
        </p:txBody>
      </p:sp>
      <p:pic>
        <p:nvPicPr>
          <p:cNvPr id="8" name="Picture 7"/>
          <p:cNvPicPr>
            <a:picLocks noChangeAspect="1"/>
          </p:cNvPicPr>
          <p:nvPr/>
        </p:nvPicPr>
        <p:blipFill>
          <a:blip r:embed="rId2"/>
          <a:stretch>
            <a:fillRect/>
          </a:stretch>
        </p:blipFill>
        <p:spPr>
          <a:xfrm>
            <a:off x="304800" y="1219201"/>
            <a:ext cx="5410200" cy="3092650"/>
          </a:xfrm>
          <a:prstGeom prst="rect">
            <a:avLst/>
          </a:prstGeom>
        </p:spPr>
      </p:pic>
      <p:pic>
        <p:nvPicPr>
          <p:cNvPr id="9" name="Picture 8"/>
          <p:cNvPicPr>
            <a:picLocks noChangeAspect="1"/>
          </p:cNvPicPr>
          <p:nvPr/>
        </p:nvPicPr>
        <p:blipFill>
          <a:blip r:embed="rId3"/>
          <a:stretch>
            <a:fillRect/>
          </a:stretch>
        </p:blipFill>
        <p:spPr>
          <a:xfrm>
            <a:off x="6324600" y="1202789"/>
            <a:ext cx="5334656" cy="3092650"/>
          </a:xfrm>
          <a:prstGeom prst="rect">
            <a:avLst/>
          </a:prstGeom>
        </p:spPr>
      </p:pic>
      <p:pic>
        <p:nvPicPr>
          <p:cNvPr id="10" name="Picture 9"/>
          <p:cNvPicPr>
            <a:picLocks noChangeAspect="1"/>
          </p:cNvPicPr>
          <p:nvPr/>
        </p:nvPicPr>
        <p:blipFill>
          <a:blip r:embed="rId4"/>
          <a:stretch>
            <a:fillRect/>
          </a:stretch>
        </p:blipFill>
        <p:spPr>
          <a:xfrm>
            <a:off x="2819400" y="4842684"/>
            <a:ext cx="6563290" cy="2015316"/>
          </a:xfrm>
          <a:prstGeom prst="rect">
            <a:avLst/>
          </a:prstGeom>
        </p:spPr>
      </p:pic>
    </p:spTree>
    <p:extLst>
      <p:ext uri="{BB962C8B-B14F-4D97-AF65-F5344CB8AC3E}">
        <p14:creationId xmlns:p14="http://schemas.microsoft.com/office/powerpoint/2010/main" val="52490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“Rebase” more</a:t>
            </a:r>
            <a:endParaRPr dirty="0"/>
          </a:p>
        </p:txBody>
      </p:sp>
      <p:sp>
        <p:nvSpPr>
          <p:cNvPr id="3" name="Content Placeholder 2"/>
          <p:cNvSpPr>
            <a:spLocks noGrp="1"/>
          </p:cNvSpPr>
          <p:nvPr>
            <p:ph sz="half" idx="1"/>
          </p:nvPr>
        </p:nvSpPr>
        <p:spPr>
          <a:xfrm>
            <a:off x="243016" y="1524000"/>
            <a:ext cx="9205783" cy="5029200"/>
          </a:xfrm>
        </p:spPr>
        <p:txBody>
          <a:bodyPr>
            <a:normAutofit lnSpcReduction="10000"/>
          </a:bodyPr>
          <a:lstStyle/>
          <a:p>
            <a:pPr marL="0" indent="0">
              <a:buNone/>
            </a:pPr>
            <a:endPar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rPr>
              <a:t>T</a:t>
            </a: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he same effect as ‘merge’ command :</a:t>
            </a:r>
          </a:p>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the changes from one branch are moved to another. </a:t>
            </a:r>
            <a:endPar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endPar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rPr>
              <a:t>T</a:t>
            </a: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he difference: all the commit from one branch are recorded at upstream branch.</a:t>
            </a:r>
          </a:p>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The cut-off point is calculated as the common ancestor between your current branch and the provided upstream branch.</a:t>
            </a:r>
          </a:p>
          <a:p>
            <a:pPr marL="0" indent="0">
              <a:buNone/>
            </a:pPr>
            <a:endParaRPr lang="en-US"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NEVER ever rebase a branch that you pushed already, or you pulled from another person. BASICALLY, never rebase from the public branch EVER (unless you really would like to learn GIT very well, as you will have to fix the conflicts manually).</a:t>
            </a:r>
          </a:p>
        </p:txBody>
      </p:sp>
      <p:pic>
        <p:nvPicPr>
          <p:cNvPr id="4" name="Picture 3"/>
          <p:cNvPicPr>
            <a:picLocks noChangeAspect="1"/>
          </p:cNvPicPr>
          <p:nvPr/>
        </p:nvPicPr>
        <p:blipFill>
          <a:blip r:embed="rId2"/>
          <a:stretch>
            <a:fillRect/>
          </a:stretch>
        </p:blipFill>
        <p:spPr>
          <a:xfrm>
            <a:off x="9755499" y="457200"/>
            <a:ext cx="2248363" cy="2819400"/>
          </a:xfrm>
          <a:prstGeom prst="rect">
            <a:avLst/>
          </a:prstGeom>
        </p:spPr>
      </p:pic>
      <p:pic>
        <p:nvPicPr>
          <p:cNvPr id="5" name="Picture 4"/>
          <p:cNvPicPr>
            <a:picLocks noChangeAspect="1"/>
          </p:cNvPicPr>
          <p:nvPr/>
        </p:nvPicPr>
        <p:blipFill>
          <a:blip r:embed="rId3"/>
          <a:stretch>
            <a:fillRect/>
          </a:stretch>
        </p:blipFill>
        <p:spPr>
          <a:xfrm>
            <a:off x="6909931" y="457200"/>
            <a:ext cx="2248363" cy="2819400"/>
          </a:xfrm>
          <a:prstGeom prst="rect">
            <a:avLst/>
          </a:prstGeom>
        </p:spPr>
      </p:pic>
      <p:pic>
        <p:nvPicPr>
          <p:cNvPr id="6" name="Picture 5"/>
          <p:cNvPicPr>
            <a:picLocks noChangeAspect="1"/>
          </p:cNvPicPr>
          <p:nvPr/>
        </p:nvPicPr>
        <p:blipFill>
          <a:blip r:embed="rId4"/>
          <a:stretch>
            <a:fillRect/>
          </a:stretch>
        </p:blipFill>
        <p:spPr>
          <a:xfrm>
            <a:off x="9755499" y="3810000"/>
            <a:ext cx="2249535" cy="2489654"/>
          </a:xfrm>
          <a:prstGeom prst="rect">
            <a:avLst/>
          </a:prstGeom>
        </p:spPr>
      </p:pic>
    </p:spTree>
    <p:extLst>
      <p:ext uri="{BB962C8B-B14F-4D97-AF65-F5344CB8AC3E}">
        <p14:creationId xmlns:p14="http://schemas.microsoft.com/office/powerpoint/2010/main" val="542557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a:t>
            </a:r>
            <a:r>
              <a:rPr lang="en-US" dirty="0" smtClean="0"/>
              <a:t>Detached Head</a:t>
            </a:r>
            <a:endParaRPr dirty="0"/>
          </a:p>
        </p:txBody>
      </p:sp>
      <p:sp>
        <p:nvSpPr>
          <p:cNvPr id="4" name="TextBox 3"/>
          <p:cNvSpPr txBox="1"/>
          <p:nvPr/>
        </p:nvSpPr>
        <p:spPr>
          <a:xfrm>
            <a:off x="533400" y="1219200"/>
            <a:ext cx="9220200" cy="5509200"/>
          </a:xfrm>
          <a:prstGeom prst="rect">
            <a:avLst/>
          </a:prstGeom>
          <a:noFill/>
        </p:spPr>
        <p:txBody>
          <a:bodyPr wrap="square" rtlCol="0">
            <a:spAutoFit/>
          </a:bodyPr>
          <a:lstStyle/>
          <a:p>
            <a:r>
              <a:rPr lang="en-US" sz="1600" b="1" dirty="0">
                <a:solidFill>
                  <a:schemeClr val="tx1">
                    <a:lumMod val="85000"/>
                  </a:schemeClr>
                </a:solidFill>
              </a:rPr>
              <a:t>This exact state - when a specific commit is checked out instead of a branch </a:t>
            </a:r>
            <a:endParaRPr lang="en-US" sz="1600" b="1" dirty="0" smtClean="0">
              <a:solidFill>
                <a:schemeClr val="tx1">
                  <a:lumMod val="85000"/>
                </a:schemeClr>
              </a:solidFill>
            </a:endParaRPr>
          </a:p>
          <a:p>
            <a:pPr marL="285750" indent="-285750">
              <a:buFontTx/>
              <a:buChar char="-"/>
            </a:pPr>
            <a:r>
              <a:rPr lang="en-US" sz="1600" b="1" dirty="0" smtClean="0">
                <a:solidFill>
                  <a:schemeClr val="tx1">
                    <a:lumMod val="85000"/>
                  </a:schemeClr>
                </a:solidFill>
              </a:rPr>
              <a:t>is </a:t>
            </a:r>
            <a:r>
              <a:rPr lang="en-US" sz="1600" b="1" dirty="0">
                <a:solidFill>
                  <a:schemeClr val="tx1">
                    <a:lumMod val="85000"/>
                  </a:schemeClr>
                </a:solidFill>
              </a:rPr>
              <a:t>what's called a "detached HEAD</a:t>
            </a:r>
            <a:r>
              <a:rPr lang="en-US" sz="1600" b="1" dirty="0" smtClean="0">
                <a:solidFill>
                  <a:schemeClr val="tx1">
                    <a:lumMod val="85000"/>
                  </a:schemeClr>
                </a:solidFill>
              </a:rPr>
              <a:t>".</a:t>
            </a:r>
          </a:p>
          <a:p>
            <a:pPr marL="285750" indent="-285750">
              <a:buFontTx/>
              <a:buChar char="-"/>
            </a:pPr>
            <a:endParaRPr lang="en-US" sz="1600" b="1" dirty="0">
              <a:solidFill>
                <a:schemeClr val="tx1">
                  <a:lumMod val="85000"/>
                </a:schemeClr>
              </a:solidFill>
            </a:endParaRPr>
          </a:p>
          <a:p>
            <a:pPr marL="285750" indent="-285750">
              <a:buFontTx/>
              <a:buChar char="-"/>
            </a:pPr>
            <a:r>
              <a:rPr lang="en-US" sz="1600" b="1" dirty="0">
                <a:solidFill>
                  <a:schemeClr val="tx1">
                    <a:lumMod val="85000"/>
                  </a:schemeClr>
                </a:solidFill>
              </a:rPr>
              <a:t>When you instead choose to check out a commit hash, </a:t>
            </a:r>
            <a:r>
              <a:rPr lang="en-US" sz="1600" b="1" dirty="0" err="1">
                <a:solidFill>
                  <a:schemeClr val="tx1">
                    <a:lumMod val="85000"/>
                  </a:schemeClr>
                </a:solidFill>
              </a:rPr>
              <a:t>Git</a:t>
            </a:r>
            <a:r>
              <a:rPr lang="en-US" sz="1600" b="1" dirty="0">
                <a:solidFill>
                  <a:schemeClr val="tx1">
                    <a:lumMod val="85000"/>
                  </a:schemeClr>
                </a:solidFill>
              </a:rPr>
              <a:t> won't do this for you. The consequence is that when you make changes and commit them, these changes do NOT belong to any branch</a:t>
            </a:r>
            <a:r>
              <a:rPr lang="en-US" sz="1600" b="1" dirty="0" smtClean="0">
                <a:solidFill>
                  <a:schemeClr val="tx1">
                    <a:lumMod val="85000"/>
                  </a:schemeClr>
                </a:solidFill>
              </a:rPr>
              <a:t>.</a:t>
            </a:r>
          </a:p>
          <a:p>
            <a:pPr marL="285750" indent="-285750">
              <a:buFontTx/>
              <a:buChar char="-"/>
            </a:pPr>
            <a:endParaRPr lang="en-US" sz="1600" b="1" dirty="0">
              <a:solidFill>
                <a:schemeClr val="tx1">
                  <a:lumMod val="85000"/>
                </a:schemeClr>
              </a:solidFill>
            </a:endParaRPr>
          </a:p>
          <a:p>
            <a:pPr marL="285750" indent="-285750">
              <a:buFontTx/>
              <a:buChar char="-"/>
            </a:pPr>
            <a:r>
              <a:rPr lang="en-US" sz="1600" b="1" dirty="0">
                <a:solidFill>
                  <a:schemeClr val="tx1">
                    <a:lumMod val="85000"/>
                  </a:schemeClr>
                </a:solidFill>
              </a:rPr>
              <a:t>This means they can easily get lost once you check out a different revision or branch: not being recorded in the context of a branch, you lack the possibility to access that state easily (unless you have a brilliant memory and can remember the commit hash of that new commit</a:t>
            </a:r>
            <a:r>
              <a:rPr lang="en-US" sz="1600" b="1" dirty="0" smtClean="0">
                <a:solidFill>
                  <a:schemeClr val="tx1">
                    <a:lumMod val="85000"/>
                  </a:schemeClr>
                </a:solidFill>
              </a:rPr>
              <a:t>...).</a:t>
            </a:r>
          </a:p>
          <a:p>
            <a:pPr marL="285750" indent="-285750">
              <a:buFontTx/>
              <a:buChar char="-"/>
            </a:pPr>
            <a:endParaRPr lang="en-US" sz="1600" b="1" dirty="0">
              <a:solidFill>
                <a:schemeClr val="tx1">
                  <a:lumMod val="85000"/>
                </a:schemeClr>
              </a:solidFill>
            </a:endParaRPr>
          </a:p>
          <a:p>
            <a:pPr marL="285750" indent="-285750">
              <a:buFontTx/>
              <a:buChar char="-"/>
            </a:pPr>
            <a:endParaRPr lang="en-US" sz="1600" b="1" dirty="0" smtClean="0">
              <a:solidFill>
                <a:schemeClr val="tx1">
                  <a:lumMod val="85000"/>
                </a:schemeClr>
              </a:solidFill>
            </a:endParaRPr>
          </a:p>
          <a:p>
            <a:pPr marL="285750" indent="-285750">
              <a:buFontTx/>
              <a:buChar char="-"/>
            </a:pPr>
            <a:r>
              <a:rPr lang="en-US" sz="1600" b="1" dirty="0" smtClean="0">
                <a:solidFill>
                  <a:schemeClr val="tx1">
                    <a:lumMod val="85000"/>
                  </a:schemeClr>
                </a:solidFill>
              </a:rPr>
              <a:t>What </a:t>
            </a:r>
            <a:r>
              <a:rPr lang="en-US" sz="1600" b="1" dirty="0">
                <a:solidFill>
                  <a:schemeClr val="tx1">
                    <a:lumMod val="85000"/>
                  </a:schemeClr>
                </a:solidFill>
              </a:rPr>
              <a:t>about going back in time to try out an older version of your project? For example in the context of a bug, you want to see how things worked in an older revision.</a:t>
            </a:r>
          </a:p>
          <a:p>
            <a:pPr marL="285750" indent="-285750">
              <a:buFontTx/>
              <a:buChar char="-"/>
            </a:pPr>
            <a:endParaRPr lang="en-US" sz="1600" b="1" dirty="0">
              <a:solidFill>
                <a:schemeClr val="tx1">
                  <a:lumMod val="85000"/>
                </a:schemeClr>
              </a:solidFill>
            </a:endParaRPr>
          </a:p>
          <a:p>
            <a:pPr marL="285750" indent="-285750">
              <a:buFontTx/>
              <a:buChar char="-"/>
            </a:pPr>
            <a:r>
              <a:rPr lang="en-US" sz="1600" b="1" dirty="0">
                <a:solidFill>
                  <a:schemeClr val="tx1">
                    <a:lumMod val="85000"/>
                  </a:schemeClr>
                </a:solidFill>
              </a:rPr>
              <a:t>This is a perfectly valid and common use case. However, you don't have to maneuver yourself into a detached HEAD state to deal with it. Instead, remember how simple and cheap the whole concept of branching is in </a:t>
            </a:r>
            <a:r>
              <a:rPr lang="en-US" sz="1600" b="1" dirty="0" err="1">
                <a:solidFill>
                  <a:schemeClr val="tx1">
                    <a:lumMod val="85000"/>
                  </a:schemeClr>
                </a:solidFill>
              </a:rPr>
              <a:t>Git</a:t>
            </a:r>
            <a:r>
              <a:rPr lang="en-US" sz="1600" b="1" dirty="0">
                <a:solidFill>
                  <a:schemeClr val="tx1">
                    <a:lumMod val="85000"/>
                  </a:schemeClr>
                </a:solidFill>
              </a:rPr>
              <a:t>: you can simply create a (temporary) branch and delete it once you're done.</a:t>
            </a:r>
          </a:p>
          <a:p>
            <a:endParaRPr lang="en-US" sz="1600" b="1" dirty="0" smtClean="0">
              <a:solidFill>
                <a:schemeClr val="tx1">
                  <a:lumMod val="85000"/>
                </a:schemeClr>
              </a:solidFill>
            </a:endParaRPr>
          </a:p>
          <a:p>
            <a:r>
              <a:rPr lang="en-US" sz="1600" b="1" dirty="0" smtClean="0">
                <a:solidFill>
                  <a:schemeClr val="tx1">
                    <a:lumMod val="85000"/>
                  </a:schemeClr>
                </a:solidFill>
              </a:rPr>
              <a:t>If there are some commits that cannot be reached using any of the branches, those commit objects sooner or later will be garbage collected by </a:t>
            </a:r>
            <a:r>
              <a:rPr lang="en-US" sz="1600" b="1" dirty="0" err="1" smtClean="0">
                <a:solidFill>
                  <a:schemeClr val="tx1">
                    <a:lumMod val="85000"/>
                  </a:schemeClr>
                </a:solidFill>
              </a:rPr>
              <a:t>Git</a:t>
            </a:r>
            <a:endParaRPr lang="en-US" sz="1600" b="1" dirty="0" smtClean="0">
              <a:solidFill>
                <a:schemeClr val="tx1">
                  <a:lumMod val="85000"/>
                </a:schemeClr>
              </a:solidFill>
            </a:endParaRPr>
          </a:p>
          <a:p>
            <a:endParaRPr lang="en-US" sz="1600" b="1" dirty="0">
              <a:solidFill>
                <a:schemeClr val="tx1">
                  <a:lumMod val="85000"/>
                </a:schemeClr>
              </a:solidFill>
            </a:endParaRPr>
          </a:p>
          <a:p>
            <a:r>
              <a:rPr lang="en-US" sz="1600" b="1" dirty="0" smtClean="0">
                <a:solidFill>
                  <a:schemeClr val="tx1">
                    <a:lumMod val="85000"/>
                  </a:schemeClr>
                </a:solidFill>
              </a:rPr>
              <a:t>So, if you need to save those ‘lost’ commit just checkout them and create a new branch on them.</a:t>
            </a:r>
          </a:p>
        </p:txBody>
      </p:sp>
      <p:pic>
        <p:nvPicPr>
          <p:cNvPr id="5" name="Picture 4"/>
          <p:cNvPicPr>
            <a:picLocks noChangeAspect="1"/>
          </p:cNvPicPr>
          <p:nvPr/>
        </p:nvPicPr>
        <p:blipFill>
          <a:blip r:embed="rId2"/>
          <a:stretch>
            <a:fillRect/>
          </a:stretch>
        </p:blipFill>
        <p:spPr>
          <a:xfrm>
            <a:off x="10058400" y="1066800"/>
            <a:ext cx="1838582" cy="2076740"/>
          </a:xfrm>
          <a:prstGeom prst="rect">
            <a:avLst/>
          </a:prstGeom>
        </p:spPr>
      </p:pic>
      <p:pic>
        <p:nvPicPr>
          <p:cNvPr id="6" name="Picture 5"/>
          <p:cNvPicPr>
            <a:picLocks noChangeAspect="1"/>
          </p:cNvPicPr>
          <p:nvPr/>
        </p:nvPicPr>
        <p:blipFill>
          <a:blip r:embed="rId3"/>
          <a:stretch>
            <a:fillRect/>
          </a:stretch>
        </p:blipFill>
        <p:spPr>
          <a:xfrm>
            <a:off x="10058400" y="3886200"/>
            <a:ext cx="1743318" cy="2238687"/>
          </a:xfrm>
          <a:prstGeom prst="rect">
            <a:avLst/>
          </a:prstGeom>
        </p:spPr>
      </p:pic>
    </p:spTree>
    <p:extLst>
      <p:ext uri="{BB962C8B-B14F-4D97-AF65-F5344CB8AC3E}">
        <p14:creationId xmlns:p14="http://schemas.microsoft.com/office/powerpoint/2010/main" val="1066718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a:t>
            </a:r>
            <a:r>
              <a:rPr lang="en-US" dirty="0" smtClean="0"/>
              <a:t>“Reset” Command</a:t>
            </a:r>
            <a:endParaRPr dirty="0"/>
          </a:p>
        </p:txBody>
      </p:sp>
      <p:sp>
        <p:nvSpPr>
          <p:cNvPr id="4" name="TextBox 3"/>
          <p:cNvSpPr txBox="1"/>
          <p:nvPr/>
        </p:nvSpPr>
        <p:spPr>
          <a:xfrm>
            <a:off x="3810000" y="1524000"/>
            <a:ext cx="8001000"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chemeClr val="tx1">
                    <a:lumMod val="85000"/>
                  </a:schemeClr>
                </a:solidFill>
              </a:rPr>
              <a:t>Moves the pointer for a branch to specific commit</a:t>
            </a:r>
          </a:p>
          <a:p>
            <a:pPr marL="285750" indent="-285750">
              <a:buFont typeface="Arial" panose="020B0604020202020204" pitchFamily="34" charset="0"/>
              <a:buChar char="•"/>
            </a:pPr>
            <a:r>
              <a:rPr lang="en-US" b="1" dirty="0" smtClean="0">
                <a:solidFill>
                  <a:schemeClr val="tx1">
                    <a:lumMod val="85000"/>
                  </a:schemeClr>
                </a:solidFill>
              </a:rPr>
              <a:t>‘Reset’ does not move the HEAD, it still points to the same branch</a:t>
            </a:r>
          </a:p>
          <a:p>
            <a:pPr marL="285750" indent="-285750">
              <a:buFont typeface="Arial" panose="020B0604020202020204" pitchFamily="34" charset="0"/>
              <a:buChar char="•"/>
            </a:pPr>
            <a:endParaRPr lang="en-US" b="1" dirty="0" smtClean="0">
              <a:solidFill>
                <a:schemeClr val="tx1">
                  <a:lumMod val="85000"/>
                </a:schemeClr>
              </a:solidFill>
            </a:endParaRPr>
          </a:p>
          <a:p>
            <a:pPr marL="285750" indent="-285750">
              <a:buFont typeface="Arial" panose="020B0604020202020204" pitchFamily="34" charset="0"/>
              <a:buChar char="•"/>
            </a:pPr>
            <a:r>
              <a:rPr lang="en-US" b="1" dirty="0" smtClean="0">
                <a:solidFill>
                  <a:schemeClr val="tx1">
                    <a:lumMod val="85000"/>
                  </a:schemeClr>
                </a:solidFill>
              </a:rPr>
              <a:t>‘Hard’ option: just copies the files from Repository to Working and Staging</a:t>
            </a:r>
          </a:p>
          <a:p>
            <a:pPr marL="285750" indent="-285750">
              <a:buFont typeface="Arial" panose="020B0604020202020204" pitchFamily="34" charset="0"/>
              <a:buChar char="•"/>
            </a:pPr>
            <a:r>
              <a:rPr lang="en-US" b="1" dirty="0" smtClean="0">
                <a:solidFill>
                  <a:schemeClr val="tx1">
                    <a:lumMod val="85000"/>
                  </a:schemeClr>
                </a:solidFill>
              </a:rPr>
              <a:t>‘Mixed’ = Default: Working AS IS (!), but copies repository to Stating</a:t>
            </a:r>
          </a:p>
          <a:p>
            <a:pPr marL="285750" indent="-285750">
              <a:buFont typeface="Arial" panose="020B0604020202020204" pitchFamily="34" charset="0"/>
              <a:buChar char="•"/>
            </a:pPr>
            <a:r>
              <a:rPr lang="en-US" b="1" dirty="0" smtClean="0">
                <a:solidFill>
                  <a:schemeClr val="tx1">
                    <a:lumMod val="85000"/>
                  </a:schemeClr>
                </a:solidFill>
              </a:rPr>
              <a:t>‘Soft’ option: just assign Branch to the different commit in Objects database</a:t>
            </a:r>
          </a:p>
          <a:p>
            <a:pPr marL="285750" indent="-285750">
              <a:buFont typeface="Arial" panose="020B0604020202020204" pitchFamily="34" charset="0"/>
              <a:buChar char="•"/>
            </a:pPr>
            <a:endParaRPr lang="en-US" b="1" dirty="0">
              <a:solidFill>
                <a:schemeClr val="tx1">
                  <a:lumMod val="85000"/>
                </a:schemeClr>
              </a:solidFill>
            </a:endParaRPr>
          </a:p>
          <a:p>
            <a:pPr marL="285750" indent="-285750">
              <a:buFont typeface="Arial" panose="020B0604020202020204" pitchFamily="34" charset="0"/>
              <a:buChar char="•"/>
            </a:pPr>
            <a:r>
              <a:rPr lang="en-US" b="1" dirty="0" smtClean="0">
                <a:solidFill>
                  <a:schemeClr val="tx1">
                    <a:lumMod val="85000"/>
                  </a:schemeClr>
                </a:solidFill>
              </a:rPr>
              <a:t>‘Reset’ updates the current branch and optionally copies the data from Repository to the Areas</a:t>
            </a:r>
            <a:endParaRPr lang="en-US" b="1" dirty="0">
              <a:solidFill>
                <a:schemeClr val="tx1">
                  <a:lumMod val="85000"/>
                </a:schemeClr>
              </a:solidFill>
            </a:endParaRPr>
          </a:p>
          <a:p>
            <a:pPr marL="285750" indent="-285750">
              <a:buFont typeface="Arial" panose="020B0604020202020204" pitchFamily="34" charset="0"/>
              <a:buChar char="•"/>
            </a:pPr>
            <a:endParaRPr lang="en-US" b="1" dirty="0" smtClean="0">
              <a:solidFill>
                <a:schemeClr val="tx1">
                  <a:lumMod val="85000"/>
                </a:schemeClr>
              </a:solidFill>
            </a:endParaRPr>
          </a:p>
        </p:txBody>
      </p:sp>
      <p:pic>
        <p:nvPicPr>
          <p:cNvPr id="3" name="Picture 2"/>
          <p:cNvPicPr>
            <a:picLocks noChangeAspect="1"/>
          </p:cNvPicPr>
          <p:nvPr/>
        </p:nvPicPr>
        <p:blipFill>
          <a:blip r:embed="rId2"/>
          <a:stretch>
            <a:fillRect/>
          </a:stretch>
        </p:blipFill>
        <p:spPr>
          <a:xfrm>
            <a:off x="609600" y="1524000"/>
            <a:ext cx="2752725" cy="1838325"/>
          </a:xfrm>
          <a:prstGeom prst="rect">
            <a:avLst/>
          </a:prstGeom>
        </p:spPr>
      </p:pic>
      <p:pic>
        <p:nvPicPr>
          <p:cNvPr id="5" name="Picture 4"/>
          <p:cNvPicPr>
            <a:picLocks noChangeAspect="1"/>
          </p:cNvPicPr>
          <p:nvPr/>
        </p:nvPicPr>
        <p:blipFill>
          <a:blip r:embed="rId3"/>
          <a:stretch>
            <a:fillRect/>
          </a:stretch>
        </p:blipFill>
        <p:spPr>
          <a:xfrm>
            <a:off x="617376" y="3657600"/>
            <a:ext cx="2744949" cy="1800225"/>
          </a:xfrm>
          <a:prstGeom prst="rect">
            <a:avLst/>
          </a:prstGeom>
        </p:spPr>
      </p:pic>
      <p:pic>
        <p:nvPicPr>
          <p:cNvPr id="6" name="Picture 5"/>
          <p:cNvPicPr>
            <a:picLocks noChangeAspect="1"/>
          </p:cNvPicPr>
          <p:nvPr/>
        </p:nvPicPr>
        <p:blipFill>
          <a:blip r:embed="rId4"/>
          <a:stretch>
            <a:fillRect/>
          </a:stretch>
        </p:blipFill>
        <p:spPr>
          <a:xfrm>
            <a:off x="4025300" y="4626553"/>
            <a:ext cx="2286000" cy="826315"/>
          </a:xfrm>
          <a:prstGeom prst="rect">
            <a:avLst/>
          </a:prstGeom>
        </p:spPr>
      </p:pic>
      <p:pic>
        <p:nvPicPr>
          <p:cNvPr id="7" name="Picture 6"/>
          <p:cNvPicPr>
            <a:picLocks noChangeAspect="1"/>
          </p:cNvPicPr>
          <p:nvPr/>
        </p:nvPicPr>
        <p:blipFill>
          <a:blip r:embed="rId5"/>
          <a:stretch>
            <a:fillRect/>
          </a:stretch>
        </p:blipFill>
        <p:spPr>
          <a:xfrm>
            <a:off x="6635334" y="4626552"/>
            <a:ext cx="2260832" cy="826315"/>
          </a:xfrm>
          <a:prstGeom prst="rect">
            <a:avLst/>
          </a:prstGeom>
        </p:spPr>
      </p:pic>
      <p:pic>
        <p:nvPicPr>
          <p:cNvPr id="8" name="Picture 7"/>
          <p:cNvPicPr>
            <a:picLocks noChangeAspect="1"/>
          </p:cNvPicPr>
          <p:nvPr/>
        </p:nvPicPr>
        <p:blipFill>
          <a:blip r:embed="rId6"/>
          <a:stretch>
            <a:fillRect/>
          </a:stretch>
        </p:blipFill>
        <p:spPr>
          <a:xfrm>
            <a:off x="9220200" y="4626553"/>
            <a:ext cx="2239859" cy="826315"/>
          </a:xfrm>
          <a:prstGeom prst="rect">
            <a:avLst/>
          </a:prstGeom>
        </p:spPr>
      </p:pic>
    </p:spTree>
    <p:extLst>
      <p:ext uri="{BB962C8B-B14F-4D97-AF65-F5344CB8AC3E}">
        <p14:creationId xmlns:p14="http://schemas.microsoft.com/office/powerpoint/2010/main" val="3691355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a:t>
            </a:r>
            <a:r>
              <a:rPr lang="en-US" dirty="0" smtClean="0"/>
              <a:t>“</a:t>
            </a:r>
            <a:r>
              <a:rPr lang="en-US" dirty="0" smtClean="0"/>
              <a:t>Stash” Command</a:t>
            </a:r>
            <a:endParaRPr dirty="0"/>
          </a:p>
        </p:txBody>
      </p:sp>
      <p:sp>
        <p:nvSpPr>
          <p:cNvPr id="4" name="TextBox 3"/>
          <p:cNvSpPr txBox="1"/>
          <p:nvPr/>
        </p:nvSpPr>
        <p:spPr>
          <a:xfrm>
            <a:off x="482023" y="3962400"/>
            <a:ext cx="11125200"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chemeClr val="tx1">
                    <a:lumMod val="85000"/>
                  </a:schemeClr>
                </a:solidFill>
              </a:rPr>
              <a:t>As you can see, we have changed ‘menu.txt’ but not staged or committed</a:t>
            </a:r>
          </a:p>
          <a:p>
            <a:pPr marL="285750" indent="-285750">
              <a:buFont typeface="Arial" panose="020B0604020202020204" pitchFamily="34" charset="0"/>
              <a:buChar char="•"/>
            </a:pPr>
            <a:r>
              <a:rPr lang="en-US" b="1" dirty="0" smtClean="0">
                <a:solidFill>
                  <a:schemeClr val="tx1">
                    <a:lumMod val="85000"/>
                  </a:schemeClr>
                </a:solidFill>
              </a:rPr>
              <a:t>We have guacamole.txt’ staged but not committed (placed into objects repository)</a:t>
            </a:r>
          </a:p>
          <a:p>
            <a:pPr marL="285750" indent="-285750">
              <a:buFont typeface="Arial" panose="020B0604020202020204" pitchFamily="34" charset="0"/>
              <a:buChar char="•"/>
            </a:pPr>
            <a:endParaRPr lang="en-US" b="1" dirty="0">
              <a:solidFill>
                <a:schemeClr val="tx1">
                  <a:lumMod val="85000"/>
                </a:schemeClr>
              </a:solidFill>
            </a:endParaRPr>
          </a:p>
          <a:p>
            <a:pPr marL="285750" indent="-285750">
              <a:buFont typeface="Arial" panose="020B0604020202020204" pitchFamily="34" charset="0"/>
              <a:buChar char="•"/>
            </a:pPr>
            <a:r>
              <a:rPr lang="en-US" b="1" dirty="0" smtClean="0">
                <a:solidFill>
                  <a:schemeClr val="tx1">
                    <a:lumMod val="85000"/>
                  </a:schemeClr>
                </a:solidFill>
              </a:rPr>
              <a:t>Removes all the </a:t>
            </a:r>
            <a:r>
              <a:rPr lang="en-US" b="1" dirty="0" err="1" smtClean="0">
                <a:solidFill>
                  <a:schemeClr val="tx1">
                    <a:lumMod val="85000"/>
                  </a:schemeClr>
                </a:solidFill>
              </a:rPr>
              <a:t>unstaged</a:t>
            </a:r>
            <a:r>
              <a:rPr lang="en-US" b="1" dirty="0" smtClean="0">
                <a:solidFill>
                  <a:schemeClr val="tx1">
                    <a:lumMod val="85000"/>
                  </a:schemeClr>
                </a:solidFill>
              </a:rPr>
              <a:t> and staged files from the Working Area and Copies fresh set from Repository for the current pointer to the commit</a:t>
            </a:r>
          </a:p>
        </p:txBody>
      </p:sp>
      <p:pic>
        <p:nvPicPr>
          <p:cNvPr id="9" name="Picture 8"/>
          <p:cNvPicPr>
            <a:picLocks noChangeAspect="1"/>
          </p:cNvPicPr>
          <p:nvPr/>
        </p:nvPicPr>
        <p:blipFill>
          <a:blip r:embed="rId2"/>
          <a:stretch>
            <a:fillRect/>
          </a:stretch>
        </p:blipFill>
        <p:spPr>
          <a:xfrm>
            <a:off x="518365" y="1810007"/>
            <a:ext cx="4942691" cy="1433804"/>
          </a:xfrm>
          <a:prstGeom prst="rect">
            <a:avLst/>
          </a:prstGeom>
        </p:spPr>
      </p:pic>
      <p:pic>
        <p:nvPicPr>
          <p:cNvPr id="10" name="Picture 9"/>
          <p:cNvPicPr>
            <a:picLocks noChangeAspect="1"/>
          </p:cNvPicPr>
          <p:nvPr/>
        </p:nvPicPr>
        <p:blipFill>
          <a:blip r:embed="rId3"/>
          <a:stretch>
            <a:fillRect/>
          </a:stretch>
        </p:blipFill>
        <p:spPr>
          <a:xfrm>
            <a:off x="6885902" y="1810007"/>
            <a:ext cx="4904806" cy="1433804"/>
          </a:xfrm>
          <a:prstGeom prst="rect">
            <a:avLst/>
          </a:prstGeom>
        </p:spPr>
      </p:pic>
      <p:sp>
        <p:nvSpPr>
          <p:cNvPr id="11" name="TextBox 10"/>
          <p:cNvSpPr txBox="1"/>
          <p:nvPr/>
        </p:nvSpPr>
        <p:spPr>
          <a:xfrm>
            <a:off x="5615975" y="2260209"/>
            <a:ext cx="1143000" cy="646331"/>
          </a:xfrm>
          <a:prstGeom prst="rect">
            <a:avLst/>
          </a:prstGeom>
          <a:noFill/>
        </p:spPr>
        <p:txBody>
          <a:bodyPr wrap="square" rtlCol="0">
            <a:spAutoFit/>
          </a:bodyPr>
          <a:lstStyle/>
          <a:p>
            <a:r>
              <a:rPr lang="en-US" dirty="0" err="1"/>
              <a:t>g</a:t>
            </a:r>
            <a:r>
              <a:rPr lang="en-US" dirty="0" err="1" smtClean="0"/>
              <a:t>it</a:t>
            </a:r>
            <a:r>
              <a:rPr lang="en-US" dirty="0" smtClean="0"/>
              <a:t> stash</a:t>
            </a:r>
          </a:p>
          <a:p>
            <a:r>
              <a:rPr lang="en-US" dirty="0"/>
              <a:t> </a:t>
            </a:r>
            <a:r>
              <a:rPr lang="en-US" dirty="0" smtClean="0"/>
              <a:t>    &gt;</a:t>
            </a:r>
            <a:endParaRPr lang="en-US" dirty="0"/>
          </a:p>
        </p:txBody>
      </p:sp>
    </p:spTree>
    <p:extLst>
      <p:ext uri="{BB962C8B-B14F-4D97-AF65-F5344CB8AC3E}">
        <p14:creationId xmlns:p14="http://schemas.microsoft.com/office/powerpoint/2010/main" val="218463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In Short</a:t>
            </a:r>
            <a:endParaRPr dirty="0"/>
          </a:p>
        </p:txBody>
      </p:sp>
      <p:sp>
        <p:nvSpPr>
          <p:cNvPr id="4" name="TextBox 3"/>
          <p:cNvSpPr txBox="1"/>
          <p:nvPr/>
        </p:nvSpPr>
        <p:spPr>
          <a:xfrm>
            <a:off x="420624" y="1600200"/>
            <a:ext cx="11734800" cy="5016758"/>
          </a:xfrm>
          <a:prstGeom prst="rect">
            <a:avLst/>
          </a:prstGeom>
          <a:noFill/>
        </p:spPr>
        <p:txBody>
          <a:bodyPr wrap="square" rtlCol="0">
            <a:spAutoFit/>
          </a:bodyPr>
          <a:lstStyle/>
          <a:p>
            <a:r>
              <a:rPr lang="en-US" sz="2000" b="1" dirty="0" smtClean="0">
                <a:solidFill>
                  <a:schemeClr val="tx1">
                    <a:lumMod val="85000"/>
                  </a:schemeClr>
                </a:solidFill>
              </a:rPr>
              <a:t>Created by Linus Torvalds, creator of Linux (2005, written in C)</a:t>
            </a:r>
          </a:p>
          <a:p>
            <a:endParaRPr lang="en-US" sz="2000" b="1" dirty="0">
              <a:solidFill>
                <a:schemeClr val="tx1">
                  <a:lumMod val="85000"/>
                </a:schemeClr>
              </a:solidFill>
            </a:endParaRPr>
          </a:p>
          <a:p>
            <a:r>
              <a:rPr lang="en-US" sz="2000" b="1" dirty="0" smtClean="0">
                <a:solidFill>
                  <a:schemeClr val="tx1">
                    <a:lumMod val="85000"/>
                  </a:schemeClr>
                </a:solidFill>
              </a:rPr>
              <a:t>Uses a lot of SHA1 hashes – algorithm to get 160 bit hex number from the context. </a:t>
            </a:r>
            <a:endParaRPr lang="en-US" sz="2000" b="1" dirty="0" smtClean="0">
              <a:solidFill>
                <a:schemeClr val="tx1">
                  <a:lumMod val="85000"/>
                </a:schemeClr>
              </a:solidFill>
            </a:endParaRPr>
          </a:p>
          <a:p>
            <a:r>
              <a:rPr lang="en-US" sz="2000" b="1" dirty="0" smtClean="0">
                <a:solidFill>
                  <a:schemeClr val="tx1">
                    <a:lumMod val="85000"/>
                  </a:schemeClr>
                </a:solidFill>
              </a:rPr>
              <a:t>SHA1 </a:t>
            </a:r>
            <a:r>
              <a:rPr lang="en-US" sz="2000" b="1" dirty="0" smtClean="0">
                <a:solidFill>
                  <a:schemeClr val="tx1">
                    <a:lumMod val="85000"/>
                  </a:schemeClr>
                </a:solidFill>
              </a:rPr>
              <a:t>hash identifies the file.</a:t>
            </a:r>
          </a:p>
          <a:p>
            <a:endParaRPr lang="en-US" sz="2000" b="1" dirty="0" smtClean="0">
              <a:solidFill>
                <a:schemeClr val="tx1">
                  <a:lumMod val="85000"/>
                </a:schemeClr>
              </a:solidFill>
            </a:endParaRPr>
          </a:p>
          <a:p>
            <a:r>
              <a:rPr lang="en-US" sz="2000" b="1" dirty="0" smtClean="0">
                <a:solidFill>
                  <a:schemeClr val="tx1">
                    <a:lumMod val="85000"/>
                  </a:schemeClr>
                </a:solidFill>
                <a:hlinkClick r:id="rId2"/>
              </a:rPr>
              <a:t>Source: https</a:t>
            </a:r>
            <a:r>
              <a:rPr lang="en-US" sz="2000" b="1" dirty="0">
                <a:solidFill>
                  <a:schemeClr val="tx1">
                    <a:lumMod val="85000"/>
                  </a:schemeClr>
                </a:solidFill>
                <a:hlinkClick r:id="rId2"/>
              </a:rPr>
              <a:t>://</a:t>
            </a:r>
            <a:r>
              <a:rPr lang="en-US" sz="2000" b="1" dirty="0" smtClean="0">
                <a:solidFill>
                  <a:schemeClr val="tx1">
                    <a:lumMod val="85000"/>
                  </a:schemeClr>
                </a:solidFill>
                <a:hlinkClick r:id="rId2"/>
              </a:rPr>
              <a:t>git-scm.com/download/win</a:t>
            </a:r>
            <a:r>
              <a:rPr lang="en-US" sz="2000" b="1" dirty="0" smtClean="0">
                <a:solidFill>
                  <a:schemeClr val="tx1">
                    <a:lumMod val="85000"/>
                  </a:schemeClr>
                </a:solidFill>
              </a:rPr>
              <a:t>   in </a:t>
            </a:r>
            <a:r>
              <a:rPr lang="en-US" sz="2000" b="1" dirty="0" err="1" smtClean="0">
                <a:solidFill>
                  <a:schemeClr val="tx1">
                    <a:lumMod val="85000"/>
                  </a:schemeClr>
                </a:solidFill>
              </a:rPr>
              <a:t>powershell</a:t>
            </a:r>
            <a:r>
              <a:rPr lang="en-US" sz="2000" b="1" dirty="0" smtClean="0">
                <a:solidFill>
                  <a:schemeClr val="tx1">
                    <a:lumMod val="85000"/>
                  </a:schemeClr>
                </a:solidFill>
              </a:rPr>
              <a:t>: </a:t>
            </a:r>
            <a:r>
              <a:rPr lang="en-US" sz="2000" b="1" dirty="0" err="1" smtClean="0">
                <a:solidFill>
                  <a:schemeClr val="tx1">
                    <a:lumMod val="85000"/>
                  </a:schemeClr>
                </a:solidFill>
              </a:rPr>
              <a:t>git</a:t>
            </a:r>
            <a:r>
              <a:rPr lang="en-US" sz="2000" b="1" dirty="0" smtClean="0">
                <a:solidFill>
                  <a:schemeClr val="tx1">
                    <a:lumMod val="85000"/>
                  </a:schemeClr>
                </a:solidFill>
              </a:rPr>
              <a:t> –version </a:t>
            </a:r>
            <a:endParaRPr lang="en-US" sz="2000" b="1" dirty="0">
              <a:solidFill>
                <a:schemeClr val="tx1">
                  <a:lumMod val="85000"/>
                </a:schemeClr>
              </a:solidFill>
            </a:endParaRPr>
          </a:p>
          <a:p>
            <a:endParaRPr lang="en-US" sz="2000" b="1" dirty="0" smtClean="0">
              <a:solidFill>
                <a:schemeClr val="tx1">
                  <a:lumMod val="85000"/>
                </a:schemeClr>
              </a:solidFill>
            </a:endParaRPr>
          </a:p>
          <a:p>
            <a:r>
              <a:rPr lang="en-US" sz="2000" b="1" dirty="0" smtClean="0">
                <a:solidFill>
                  <a:schemeClr val="tx1">
                    <a:lumMod val="85000"/>
                  </a:schemeClr>
                </a:solidFill>
              </a:rPr>
              <a:t>Configuration: c:\Program Files \ </a:t>
            </a:r>
            <a:r>
              <a:rPr lang="en-US" sz="2000" b="1" dirty="0" err="1" smtClean="0">
                <a:solidFill>
                  <a:schemeClr val="tx1">
                    <a:lumMod val="85000"/>
                  </a:schemeClr>
                </a:solidFill>
              </a:rPr>
              <a:t>Git</a:t>
            </a:r>
            <a:r>
              <a:rPr lang="en-US" sz="2000" b="1" dirty="0" smtClean="0">
                <a:solidFill>
                  <a:schemeClr val="tx1">
                    <a:lumMod val="85000"/>
                  </a:schemeClr>
                </a:solidFill>
              </a:rPr>
              <a:t>\ </a:t>
            </a:r>
            <a:r>
              <a:rPr lang="en-US" sz="2000" b="1" dirty="0" err="1" smtClean="0">
                <a:solidFill>
                  <a:schemeClr val="tx1">
                    <a:lumMod val="85000"/>
                  </a:schemeClr>
                </a:solidFill>
              </a:rPr>
              <a:t>etc</a:t>
            </a:r>
            <a:r>
              <a:rPr lang="en-US" sz="2000" b="1" dirty="0" smtClean="0">
                <a:solidFill>
                  <a:schemeClr val="tx1">
                    <a:lumMod val="85000"/>
                  </a:schemeClr>
                </a:solidFill>
              </a:rPr>
              <a:t>\</a:t>
            </a:r>
            <a:r>
              <a:rPr lang="en-US" sz="2000" b="1" dirty="0" err="1" smtClean="0">
                <a:solidFill>
                  <a:schemeClr val="tx1">
                    <a:lumMod val="85000"/>
                  </a:schemeClr>
                </a:solidFill>
              </a:rPr>
              <a:t>gitconfig</a:t>
            </a:r>
            <a:endParaRPr lang="en-US" sz="2000" b="1" dirty="0" smtClean="0">
              <a:solidFill>
                <a:schemeClr val="tx1">
                  <a:lumMod val="85000"/>
                </a:schemeClr>
              </a:solidFill>
            </a:endParaRPr>
          </a:p>
          <a:p>
            <a:endParaRPr lang="en-US" sz="2000" b="1" dirty="0" smtClean="0">
              <a:solidFill>
                <a:schemeClr val="tx1">
                  <a:lumMod val="85000"/>
                </a:schemeClr>
              </a:solidFill>
            </a:endParaRPr>
          </a:p>
          <a:p>
            <a:endParaRPr lang="en-US" sz="2000" b="1" dirty="0" smtClean="0">
              <a:solidFill>
                <a:schemeClr val="tx1">
                  <a:lumMod val="85000"/>
                </a:schemeClr>
              </a:solidFill>
            </a:endParaRPr>
          </a:p>
          <a:p>
            <a:r>
              <a:rPr lang="en-US" sz="2000" b="1" dirty="0" smtClean="0">
                <a:solidFill>
                  <a:schemeClr val="tx1">
                    <a:lumMod val="85000"/>
                  </a:schemeClr>
                </a:solidFill>
              </a:rPr>
              <a:t>Any directory now can be converted into </a:t>
            </a:r>
            <a:r>
              <a:rPr lang="en-US" sz="2000" b="1" dirty="0" err="1" smtClean="0">
                <a:solidFill>
                  <a:schemeClr val="tx1">
                    <a:lumMod val="85000"/>
                  </a:schemeClr>
                </a:solidFill>
              </a:rPr>
              <a:t>Git</a:t>
            </a:r>
            <a:r>
              <a:rPr lang="en-US" sz="2000" b="1" dirty="0" smtClean="0">
                <a:solidFill>
                  <a:schemeClr val="tx1">
                    <a:lumMod val="85000"/>
                  </a:schemeClr>
                </a:solidFill>
              </a:rPr>
              <a:t> directory by using ‘</a:t>
            </a:r>
            <a:r>
              <a:rPr lang="en-US" sz="2000" b="1" dirty="0" err="1" smtClean="0">
                <a:solidFill>
                  <a:schemeClr val="tx1">
                    <a:lumMod val="85000"/>
                  </a:schemeClr>
                </a:solidFill>
              </a:rPr>
              <a:t>git</a:t>
            </a:r>
            <a:r>
              <a:rPr lang="en-US" sz="2000" b="1" dirty="0" smtClean="0">
                <a:solidFill>
                  <a:schemeClr val="tx1">
                    <a:lumMod val="85000"/>
                  </a:schemeClr>
                </a:solidFill>
              </a:rPr>
              <a:t> </a:t>
            </a:r>
            <a:r>
              <a:rPr lang="en-US" sz="2000" b="1" dirty="0" err="1" smtClean="0">
                <a:solidFill>
                  <a:schemeClr val="tx1">
                    <a:lumMod val="85000"/>
                  </a:schemeClr>
                </a:solidFill>
              </a:rPr>
              <a:t>init</a:t>
            </a:r>
            <a:r>
              <a:rPr lang="en-US" sz="2000" b="1" dirty="0" smtClean="0">
                <a:solidFill>
                  <a:schemeClr val="tx1">
                    <a:lumMod val="85000"/>
                  </a:schemeClr>
                </a:solidFill>
              </a:rPr>
              <a:t>’ command in command line</a:t>
            </a:r>
            <a:endParaRPr lang="en-US" sz="2000" b="1" dirty="0">
              <a:solidFill>
                <a:schemeClr val="tx1">
                  <a:lumMod val="85000"/>
                </a:schemeClr>
              </a:solidFill>
            </a:endParaRPr>
          </a:p>
          <a:p>
            <a:endParaRPr lang="en-US" sz="2000" b="1" dirty="0" smtClean="0">
              <a:solidFill>
                <a:schemeClr val="tx1">
                  <a:lumMod val="85000"/>
                </a:schemeClr>
              </a:solidFill>
            </a:endParaRPr>
          </a:p>
          <a:p>
            <a:r>
              <a:rPr lang="en-US" sz="2000" b="1" dirty="0" smtClean="0">
                <a:solidFill>
                  <a:schemeClr val="tx1">
                    <a:lumMod val="85000"/>
                  </a:schemeClr>
                </a:solidFill>
              </a:rPr>
              <a:t>Most used command: </a:t>
            </a:r>
            <a:endParaRPr lang="en-US" sz="2000" b="1" dirty="0" smtClean="0">
              <a:solidFill>
                <a:schemeClr val="tx1">
                  <a:lumMod val="85000"/>
                </a:schemeClr>
              </a:solidFill>
            </a:endParaRPr>
          </a:p>
          <a:p>
            <a:r>
              <a:rPr lang="en-US" sz="2000" b="1" dirty="0" smtClean="0">
                <a:solidFill>
                  <a:schemeClr val="tx1">
                    <a:lumMod val="85000"/>
                  </a:schemeClr>
                </a:solidFill>
              </a:rPr>
              <a:t>‘</a:t>
            </a:r>
            <a:r>
              <a:rPr lang="en-US" sz="2000" b="1" dirty="0" err="1" smtClean="0">
                <a:solidFill>
                  <a:schemeClr val="accent6">
                    <a:lumMod val="40000"/>
                    <a:lumOff val="60000"/>
                  </a:schemeClr>
                </a:solidFill>
              </a:rPr>
              <a:t>git</a:t>
            </a:r>
            <a:r>
              <a:rPr lang="en-US" sz="2000" b="1" dirty="0" smtClean="0">
                <a:solidFill>
                  <a:schemeClr val="accent6">
                    <a:lumMod val="40000"/>
                    <a:lumOff val="60000"/>
                  </a:schemeClr>
                </a:solidFill>
              </a:rPr>
              <a:t> status</a:t>
            </a:r>
            <a:r>
              <a:rPr lang="en-US" sz="2000" b="1" dirty="0" smtClean="0">
                <a:solidFill>
                  <a:schemeClr val="tx1">
                    <a:lumMod val="85000"/>
                  </a:schemeClr>
                </a:solidFill>
              </a:rPr>
              <a:t>’ ,  ‘</a:t>
            </a:r>
            <a:r>
              <a:rPr lang="en-US" sz="2000" b="1" dirty="0" err="1" smtClean="0">
                <a:solidFill>
                  <a:schemeClr val="accent6">
                    <a:lumMod val="40000"/>
                    <a:lumOff val="60000"/>
                  </a:schemeClr>
                </a:solidFill>
              </a:rPr>
              <a:t>git</a:t>
            </a:r>
            <a:r>
              <a:rPr lang="en-US" sz="2000" b="1" dirty="0" smtClean="0">
                <a:solidFill>
                  <a:schemeClr val="accent6">
                    <a:lumMod val="40000"/>
                    <a:lumOff val="60000"/>
                  </a:schemeClr>
                </a:solidFill>
              </a:rPr>
              <a:t> add</a:t>
            </a:r>
            <a:r>
              <a:rPr lang="en-US" sz="2000" b="1" dirty="0" smtClean="0">
                <a:solidFill>
                  <a:schemeClr val="tx1">
                    <a:lumMod val="85000"/>
                  </a:schemeClr>
                </a:solidFill>
              </a:rPr>
              <a:t>’ – staging; ‘</a:t>
            </a:r>
            <a:r>
              <a:rPr lang="en-US" sz="2000" b="1" dirty="0" err="1" smtClean="0">
                <a:solidFill>
                  <a:schemeClr val="accent6">
                    <a:lumMod val="40000"/>
                    <a:lumOff val="60000"/>
                  </a:schemeClr>
                </a:solidFill>
              </a:rPr>
              <a:t>git</a:t>
            </a:r>
            <a:r>
              <a:rPr lang="en-US" sz="2000" b="1" dirty="0" smtClean="0">
                <a:solidFill>
                  <a:schemeClr val="accent6">
                    <a:lumMod val="40000"/>
                    <a:lumOff val="60000"/>
                  </a:schemeClr>
                </a:solidFill>
              </a:rPr>
              <a:t> commit</a:t>
            </a:r>
            <a:r>
              <a:rPr lang="en-US" sz="2000" b="1" dirty="0" smtClean="0">
                <a:solidFill>
                  <a:schemeClr val="tx1">
                    <a:lumMod val="85000"/>
                  </a:schemeClr>
                </a:solidFill>
              </a:rPr>
              <a:t>’ – commit the files into repo, </a:t>
            </a:r>
            <a:r>
              <a:rPr lang="en-US" sz="2000" b="1" dirty="0" smtClean="0">
                <a:solidFill>
                  <a:schemeClr val="accent6">
                    <a:lumMod val="40000"/>
                    <a:lumOff val="60000"/>
                  </a:schemeClr>
                </a:solidFill>
              </a:rPr>
              <a:t>‘</a:t>
            </a:r>
            <a:r>
              <a:rPr lang="en-US" sz="2000" b="1" dirty="0" err="1" smtClean="0">
                <a:solidFill>
                  <a:schemeClr val="accent6">
                    <a:lumMod val="40000"/>
                    <a:lumOff val="60000"/>
                  </a:schemeClr>
                </a:solidFill>
              </a:rPr>
              <a:t>git</a:t>
            </a:r>
            <a:r>
              <a:rPr lang="en-US" sz="2000" b="1" dirty="0" smtClean="0">
                <a:solidFill>
                  <a:schemeClr val="accent6">
                    <a:lumMod val="40000"/>
                    <a:lumOff val="60000"/>
                  </a:schemeClr>
                </a:solidFill>
              </a:rPr>
              <a:t> log’, ‘</a:t>
            </a:r>
            <a:r>
              <a:rPr lang="en-US" sz="2000" b="1" dirty="0" err="1" smtClean="0">
                <a:solidFill>
                  <a:schemeClr val="accent6">
                    <a:lumMod val="40000"/>
                    <a:lumOff val="60000"/>
                  </a:schemeClr>
                </a:solidFill>
              </a:rPr>
              <a:t>git</a:t>
            </a:r>
            <a:r>
              <a:rPr lang="en-US" sz="2000" b="1" dirty="0" smtClean="0">
                <a:solidFill>
                  <a:schemeClr val="accent6">
                    <a:lumMod val="40000"/>
                    <a:lumOff val="60000"/>
                  </a:schemeClr>
                </a:solidFill>
              </a:rPr>
              <a:t> checkout’</a:t>
            </a:r>
          </a:p>
          <a:p>
            <a:endParaRPr lang="en-US" sz="2000" b="1" dirty="0">
              <a:solidFill>
                <a:schemeClr val="tx1">
                  <a:lumMod val="85000"/>
                </a:schemeClr>
              </a:solidFill>
            </a:endParaRPr>
          </a:p>
          <a:p>
            <a:endParaRPr lang="en-US" sz="2000" b="1" dirty="0" smtClean="0">
              <a:solidFill>
                <a:schemeClr val="tx1">
                  <a:lumMod val="85000"/>
                </a:schemeClr>
              </a:solidFill>
            </a:endParaRPr>
          </a:p>
        </p:txBody>
      </p:sp>
    </p:spTree>
    <p:extLst>
      <p:ext uri="{BB962C8B-B14F-4D97-AF65-F5344CB8AC3E}">
        <p14:creationId xmlns:p14="http://schemas.microsoft.com/office/powerpoint/2010/main" val="176239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smtClean="0"/>
              <a:t>Git</a:t>
            </a:r>
            <a:r>
              <a:rPr lang="en-US" dirty="0" smtClean="0"/>
              <a:t>. </a:t>
            </a:r>
            <a:r>
              <a:rPr lang="en-US" dirty="0" smtClean="0"/>
              <a:t>“Cherry pick” command</a:t>
            </a:r>
            <a:endParaRPr dirty="0"/>
          </a:p>
        </p:txBody>
      </p:sp>
      <p:sp>
        <p:nvSpPr>
          <p:cNvPr id="5" name="TextBox 4"/>
          <p:cNvSpPr txBox="1"/>
          <p:nvPr/>
        </p:nvSpPr>
        <p:spPr>
          <a:xfrm>
            <a:off x="8458200" y="2592575"/>
            <a:ext cx="2781414" cy="1015663"/>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When you  </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move a single commit from one branch to another</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3" name="Picture 2"/>
          <p:cNvPicPr>
            <a:picLocks noChangeAspect="1"/>
          </p:cNvPicPr>
          <p:nvPr/>
        </p:nvPicPr>
        <p:blipFill>
          <a:blip r:embed="rId3"/>
          <a:stretch>
            <a:fillRect/>
          </a:stretch>
        </p:blipFill>
        <p:spPr>
          <a:xfrm>
            <a:off x="533400" y="1901483"/>
            <a:ext cx="7363853" cy="3458058"/>
          </a:xfrm>
          <a:prstGeom prst="rect">
            <a:avLst/>
          </a:prstGeom>
        </p:spPr>
      </p:pic>
    </p:spTree>
    <p:extLst>
      <p:ext uri="{BB962C8B-B14F-4D97-AF65-F5344CB8AC3E}">
        <p14:creationId xmlns:p14="http://schemas.microsoft.com/office/powerpoint/2010/main" val="3941453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smtClean="0"/>
              <a:t>Git</a:t>
            </a:r>
            <a:r>
              <a:rPr lang="en-US" dirty="0" smtClean="0"/>
              <a:t>. </a:t>
            </a:r>
            <a:r>
              <a:rPr lang="en-US" dirty="0" smtClean="0"/>
              <a:t>“Blame” and “Search” command</a:t>
            </a:r>
            <a:endParaRPr dirty="0"/>
          </a:p>
        </p:txBody>
      </p:sp>
      <p:sp>
        <p:nvSpPr>
          <p:cNvPr id="5" name="TextBox 4"/>
          <p:cNvSpPr txBox="1"/>
          <p:nvPr/>
        </p:nvSpPr>
        <p:spPr>
          <a:xfrm>
            <a:off x="7200899" y="1752600"/>
            <a:ext cx="3162414" cy="1938992"/>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When you  </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are looking for the author of a particular change in a file. </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Gives you an opportunity to see in what commit a change was introduced.</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7" name="Picture 6"/>
          <p:cNvPicPr>
            <a:picLocks noChangeAspect="1"/>
          </p:cNvPicPr>
          <p:nvPr/>
        </p:nvPicPr>
        <p:blipFill>
          <a:blip r:embed="rId3"/>
          <a:stretch>
            <a:fillRect/>
          </a:stretch>
        </p:blipFill>
        <p:spPr>
          <a:xfrm>
            <a:off x="228600" y="1291050"/>
            <a:ext cx="5486400" cy="2671350"/>
          </a:xfrm>
          <a:prstGeom prst="rect">
            <a:avLst/>
          </a:prstGeom>
        </p:spPr>
      </p:pic>
      <p:pic>
        <p:nvPicPr>
          <p:cNvPr id="6" name="Picture 5"/>
          <p:cNvPicPr>
            <a:picLocks noChangeAspect="1"/>
          </p:cNvPicPr>
          <p:nvPr/>
        </p:nvPicPr>
        <p:blipFill>
          <a:blip r:embed="rId4"/>
          <a:stretch>
            <a:fillRect/>
          </a:stretch>
        </p:blipFill>
        <p:spPr>
          <a:xfrm>
            <a:off x="5791200" y="4133999"/>
            <a:ext cx="6058013" cy="2544735"/>
          </a:xfrm>
          <a:prstGeom prst="rect">
            <a:avLst/>
          </a:prstGeom>
        </p:spPr>
      </p:pic>
    </p:spTree>
    <p:extLst>
      <p:ext uri="{BB962C8B-B14F-4D97-AF65-F5344CB8AC3E}">
        <p14:creationId xmlns:p14="http://schemas.microsoft.com/office/powerpoint/2010/main" val="45857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smtClean="0"/>
              <a:t>Git</a:t>
            </a:r>
            <a:r>
              <a:rPr lang="en-US" dirty="0" smtClean="0"/>
              <a:t>. </a:t>
            </a:r>
            <a:r>
              <a:rPr lang="en-US" dirty="0" smtClean="0"/>
              <a:t>Tagging</a:t>
            </a:r>
            <a:endParaRPr dirty="0"/>
          </a:p>
        </p:txBody>
      </p:sp>
      <p:sp>
        <p:nvSpPr>
          <p:cNvPr id="5" name="TextBox 4"/>
          <p:cNvSpPr txBox="1"/>
          <p:nvPr/>
        </p:nvSpPr>
        <p:spPr>
          <a:xfrm>
            <a:off x="1524000" y="5943600"/>
            <a:ext cx="9753600" cy="400110"/>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Usually we add a Tag to a specific Release Commit, so we can find it later easier.</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4" name="Picture 3"/>
          <p:cNvPicPr>
            <a:picLocks noChangeAspect="1"/>
          </p:cNvPicPr>
          <p:nvPr/>
        </p:nvPicPr>
        <p:blipFill>
          <a:blip r:embed="rId3"/>
          <a:stretch>
            <a:fillRect/>
          </a:stretch>
        </p:blipFill>
        <p:spPr>
          <a:xfrm>
            <a:off x="2318810" y="1276350"/>
            <a:ext cx="7554379" cy="4191585"/>
          </a:xfrm>
          <a:prstGeom prst="rect">
            <a:avLst/>
          </a:prstGeom>
        </p:spPr>
      </p:pic>
    </p:spTree>
    <p:extLst>
      <p:ext uri="{BB962C8B-B14F-4D97-AF65-F5344CB8AC3E}">
        <p14:creationId xmlns:p14="http://schemas.microsoft.com/office/powerpoint/2010/main" val="2099638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smtClean="0"/>
              <a:t>Git</a:t>
            </a:r>
            <a:r>
              <a:rPr lang="en-US" dirty="0" smtClean="0"/>
              <a:t>. Real workflow. </a:t>
            </a:r>
            <a:endParaRPr dirty="0"/>
          </a:p>
        </p:txBody>
      </p:sp>
      <p:sp>
        <p:nvSpPr>
          <p:cNvPr id="5" name="TextBox 4"/>
          <p:cNvSpPr txBox="1"/>
          <p:nvPr/>
        </p:nvSpPr>
        <p:spPr>
          <a:xfrm>
            <a:off x="381000" y="1219200"/>
            <a:ext cx="6629400" cy="5324535"/>
          </a:xfrm>
          <a:prstGeom prst="rect">
            <a:avLst/>
          </a:prstGeom>
          <a:noFill/>
        </p:spPr>
        <p:txBody>
          <a:bodyPr wrap="square" rtlCol="0">
            <a:spAutoFit/>
          </a:bodyPr>
          <a:lstStyle/>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Clone the code that is in production (MASTER branch)</a:t>
            </a: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Create a branch for feature #12 </a:t>
            </a: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Work for 10 minutes</a:t>
            </a: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Boss asked for urgent hotfix for issue #323</a:t>
            </a:r>
          </a:p>
          <a:p>
            <a:pPr marL="342900" indent="-342900">
              <a:buFont typeface="Arial" panose="020B0604020202020204" pitchFamily="34" charset="0"/>
              <a:buChar char="•"/>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Checkout Master branch again</a:t>
            </a: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Create a branch for issue #323</a:t>
            </a: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Fix the issue #323</a:t>
            </a: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Checkout Master branch AND send ‘merge’ command with branch for #323</a:t>
            </a: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Push back to the repository the local changes on Master branch</a:t>
            </a:r>
          </a:p>
          <a:p>
            <a:pPr marL="342900" indent="-342900">
              <a:buFont typeface="Arial" panose="020B0604020202020204" pitchFamily="34" charset="0"/>
              <a:buChar char="•"/>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Checkout branch for feature #12 (locally) and keep working</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3" name="Picture 2"/>
          <p:cNvPicPr>
            <a:picLocks noChangeAspect="1"/>
          </p:cNvPicPr>
          <p:nvPr/>
        </p:nvPicPr>
        <p:blipFill>
          <a:blip r:embed="rId3"/>
          <a:stretch>
            <a:fillRect/>
          </a:stretch>
        </p:blipFill>
        <p:spPr>
          <a:xfrm>
            <a:off x="7542628" y="2743200"/>
            <a:ext cx="4306586" cy="3399936"/>
          </a:xfrm>
          <a:prstGeom prst="rect">
            <a:avLst/>
          </a:prstGeom>
        </p:spPr>
      </p:pic>
    </p:spTree>
    <p:extLst>
      <p:ext uri="{BB962C8B-B14F-4D97-AF65-F5344CB8AC3E}">
        <p14:creationId xmlns:p14="http://schemas.microsoft.com/office/powerpoint/2010/main" val="3679800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smtClean="0"/>
              <a:t>Git</a:t>
            </a:r>
            <a:r>
              <a:rPr lang="en-US" dirty="0" smtClean="0"/>
              <a:t>. Real workflow. </a:t>
            </a:r>
            <a:endParaRPr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4" name="Picture 3"/>
          <p:cNvPicPr>
            <a:picLocks noChangeAspect="1"/>
          </p:cNvPicPr>
          <p:nvPr/>
        </p:nvPicPr>
        <p:blipFill>
          <a:blip r:embed="rId3"/>
          <a:stretch>
            <a:fillRect/>
          </a:stretch>
        </p:blipFill>
        <p:spPr>
          <a:xfrm>
            <a:off x="1990152" y="1752600"/>
            <a:ext cx="8211696" cy="4143953"/>
          </a:xfrm>
          <a:prstGeom prst="rect">
            <a:avLst/>
          </a:prstGeom>
        </p:spPr>
      </p:pic>
    </p:spTree>
    <p:extLst>
      <p:ext uri="{BB962C8B-B14F-4D97-AF65-F5344CB8AC3E}">
        <p14:creationId xmlns:p14="http://schemas.microsoft.com/office/powerpoint/2010/main" val="3564306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smtClean="0"/>
              <a:t>Git</a:t>
            </a:r>
            <a:r>
              <a:rPr lang="en-US" dirty="0" smtClean="0"/>
              <a:t>. Real workflow. </a:t>
            </a:r>
            <a:endParaRPr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3" name="Picture 2"/>
          <p:cNvPicPr>
            <a:picLocks noChangeAspect="1"/>
          </p:cNvPicPr>
          <p:nvPr/>
        </p:nvPicPr>
        <p:blipFill>
          <a:blip r:embed="rId3"/>
          <a:stretch>
            <a:fillRect/>
          </a:stretch>
        </p:blipFill>
        <p:spPr>
          <a:xfrm>
            <a:off x="1975862" y="1524000"/>
            <a:ext cx="8240275" cy="4591691"/>
          </a:xfrm>
          <a:prstGeom prst="rect">
            <a:avLst/>
          </a:prstGeom>
        </p:spPr>
      </p:pic>
    </p:spTree>
    <p:extLst>
      <p:ext uri="{BB962C8B-B14F-4D97-AF65-F5344CB8AC3E}">
        <p14:creationId xmlns:p14="http://schemas.microsoft.com/office/powerpoint/2010/main" val="286822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err="1" smtClean="0"/>
              <a:t>Git</a:t>
            </a:r>
            <a:r>
              <a:rPr lang="en-US" dirty="0" smtClean="0"/>
              <a:t>. Real workflow. </a:t>
            </a:r>
            <a:endParaRPr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4" name="Picture 3"/>
          <p:cNvPicPr>
            <a:picLocks noChangeAspect="1"/>
          </p:cNvPicPr>
          <p:nvPr/>
        </p:nvPicPr>
        <p:blipFill>
          <a:blip r:embed="rId3"/>
          <a:stretch>
            <a:fillRect/>
          </a:stretch>
        </p:blipFill>
        <p:spPr>
          <a:xfrm>
            <a:off x="1676400" y="1600200"/>
            <a:ext cx="7964011" cy="4286848"/>
          </a:xfrm>
          <a:prstGeom prst="rect">
            <a:avLst/>
          </a:prstGeom>
        </p:spPr>
      </p:pic>
    </p:spTree>
    <p:extLst>
      <p:ext uri="{BB962C8B-B14F-4D97-AF65-F5344CB8AC3E}">
        <p14:creationId xmlns:p14="http://schemas.microsoft.com/office/powerpoint/2010/main" val="4273655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a:bodyPr>
          <a:lstStyle/>
          <a:p>
            <a:r>
              <a:rPr lang="en-US" dirty="0" smtClean="0"/>
              <a:t>What is </a:t>
            </a:r>
            <a:r>
              <a:rPr lang="en-US" dirty="0" err="1" smtClean="0"/>
              <a:t>Git</a:t>
            </a:r>
            <a:r>
              <a:rPr lang="en-US" dirty="0" smtClean="0"/>
              <a:t>. Fetch. Pull. Push</a:t>
            </a:r>
            <a:endParaRPr dirty="0"/>
          </a:p>
        </p:txBody>
      </p:sp>
      <p:sp>
        <p:nvSpPr>
          <p:cNvPr id="5" name="TextBox 4"/>
          <p:cNvSpPr txBox="1"/>
          <p:nvPr/>
        </p:nvSpPr>
        <p:spPr>
          <a:xfrm>
            <a:off x="381000" y="1465927"/>
            <a:ext cx="6629400" cy="1631216"/>
          </a:xfrm>
          <a:prstGeom prst="rect">
            <a:avLst/>
          </a:prstGeom>
          <a:noFill/>
        </p:spPr>
        <p:txBody>
          <a:bodyPr wrap="square" rtlCol="0">
            <a:spAutoFit/>
          </a:bodyPr>
          <a:lstStyle/>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Fetch just gets the commits that not present in your  working area </a:t>
            </a:r>
          </a:p>
          <a:p>
            <a:pPr marL="342900" indent="-342900">
              <a:buFont typeface="Arial" panose="020B0604020202020204" pitchFamily="34" charset="0"/>
              <a:buChar char="•"/>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buFont typeface="Arial" panose="020B0604020202020204" pitchFamily="34" charset="0"/>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Pull not only gets the commits but also</a:t>
            </a: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merge them with the files in your working area</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4" name="Picture 3"/>
          <p:cNvPicPr>
            <a:picLocks noChangeAspect="1"/>
          </p:cNvPicPr>
          <p:nvPr/>
        </p:nvPicPr>
        <p:blipFill>
          <a:blip r:embed="rId3"/>
          <a:stretch>
            <a:fillRect/>
          </a:stretch>
        </p:blipFill>
        <p:spPr>
          <a:xfrm>
            <a:off x="6400800" y="2907382"/>
            <a:ext cx="5448414" cy="3916621"/>
          </a:xfrm>
          <a:prstGeom prst="rect">
            <a:avLst/>
          </a:prstGeom>
        </p:spPr>
      </p:pic>
      <p:pic>
        <p:nvPicPr>
          <p:cNvPr id="6" name="Picture 5"/>
          <p:cNvPicPr>
            <a:picLocks noChangeAspect="1"/>
          </p:cNvPicPr>
          <p:nvPr/>
        </p:nvPicPr>
        <p:blipFill>
          <a:blip r:embed="rId4"/>
          <a:stretch>
            <a:fillRect/>
          </a:stretch>
        </p:blipFill>
        <p:spPr>
          <a:xfrm>
            <a:off x="533400" y="3319194"/>
            <a:ext cx="4212698" cy="3516532"/>
          </a:xfrm>
          <a:prstGeom prst="rect">
            <a:avLst/>
          </a:prstGeom>
        </p:spPr>
      </p:pic>
    </p:spTree>
    <p:extLst>
      <p:ext uri="{BB962C8B-B14F-4D97-AF65-F5344CB8AC3E}">
        <p14:creationId xmlns:p14="http://schemas.microsoft.com/office/powerpoint/2010/main" val="420369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normAutofit fontScale="90000"/>
          </a:bodyPr>
          <a:lstStyle/>
          <a:p>
            <a:r>
              <a:rPr lang="en-US" dirty="0" smtClean="0"/>
              <a:t>What is </a:t>
            </a:r>
            <a:r>
              <a:rPr lang="en-US" dirty="0" err="1" smtClean="0"/>
              <a:t>Git</a:t>
            </a:r>
            <a:r>
              <a:rPr lang="en-US" dirty="0" smtClean="0"/>
              <a:t>. Types of Repository Policy</a:t>
            </a:r>
            <a:endParaRPr dirty="0"/>
          </a:p>
        </p:txBody>
      </p:sp>
      <p:sp>
        <p:nvSpPr>
          <p:cNvPr id="5" name="TextBox 4"/>
          <p:cNvSpPr txBox="1"/>
          <p:nvPr/>
        </p:nvSpPr>
        <p:spPr>
          <a:xfrm>
            <a:off x="8915400" y="2743200"/>
            <a:ext cx="2781414" cy="3477875"/>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Dictator decides when to make the merges to the Master branch from the developers</a:t>
            </a:r>
          </a:p>
          <a:p>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Developers get the latest changes by pulling from the Master branch.</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Pull requests</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7784" y="647700"/>
            <a:ext cx="1711430" cy="1257300"/>
          </a:xfrm>
          <a:prstGeom prst="rect">
            <a:avLst/>
          </a:prstGeom>
        </p:spPr>
      </p:pic>
      <p:pic>
        <p:nvPicPr>
          <p:cNvPr id="3" name="Picture 2"/>
          <p:cNvPicPr>
            <a:picLocks noChangeAspect="1"/>
          </p:cNvPicPr>
          <p:nvPr/>
        </p:nvPicPr>
        <p:blipFill>
          <a:blip r:embed="rId3"/>
          <a:stretch>
            <a:fillRect/>
          </a:stretch>
        </p:blipFill>
        <p:spPr>
          <a:xfrm>
            <a:off x="457200" y="1676400"/>
            <a:ext cx="8038740" cy="4615086"/>
          </a:xfrm>
          <a:prstGeom prst="rect">
            <a:avLst/>
          </a:prstGeom>
        </p:spPr>
      </p:pic>
    </p:spTree>
    <p:extLst>
      <p:ext uri="{BB962C8B-B14F-4D97-AF65-F5344CB8AC3E}">
        <p14:creationId xmlns:p14="http://schemas.microsoft.com/office/powerpoint/2010/main" val="1018147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9144000" cy="685800"/>
          </a:xfrm>
        </p:spPr>
        <p:txBody>
          <a:bodyPr>
            <a:normAutofit/>
          </a:bodyPr>
          <a:lstStyle/>
          <a:p>
            <a:r>
              <a:rPr lang="en-US" dirty="0" err="1" smtClean="0"/>
              <a:t>Git</a:t>
            </a:r>
            <a:r>
              <a:rPr lang="en-US" dirty="0" smtClean="0"/>
              <a:t>. </a:t>
            </a:r>
            <a:r>
              <a:rPr lang="en-US" dirty="0" smtClean="0"/>
              <a:t>Demo. Fun, fun </a:t>
            </a:r>
            <a:r>
              <a:rPr lang="en-US" dirty="0" err="1" smtClean="0"/>
              <a:t>fun</a:t>
            </a:r>
            <a:r>
              <a:rPr lang="en-US" dirty="0" smtClean="0"/>
              <a:t>… </a:t>
            </a:r>
            <a:r>
              <a:rPr lang="en-US" dirty="0" smtClean="0">
                <a:sym typeface="Wingdings" panose="05000000000000000000" pitchFamily="2" charset="2"/>
              </a:rPr>
              <a:t></a:t>
            </a:r>
            <a:endParaRPr dirty="0"/>
          </a:p>
        </p:txBody>
      </p:sp>
      <p:sp>
        <p:nvSpPr>
          <p:cNvPr id="4" name="TextBox 3"/>
          <p:cNvSpPr txBox="1"/>
          <p:nvPr/>
        </p:nvSpPr>
        <p:spPr>
          <a:xfrm>
            <a:off x="571500" y="990600"/>
            <a:ext cx="11049000" cy="563231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lumMod val="85000"/>
                  </a:schemeClr>
                </a:solidFill>
              </a:rPr>
              <a:t>Creating  repo and Clone</a:t>
            </a:r>
          </a:p>
          <a:p>
            <a:pPr marL="285750" indent="-285750">
              <a:buFont typeface="Arial" panose="020B0604020202020204" pitchFamily="34" charset="0"/>
              <a:buChar char="•"/>
            </a:pPr>
            <a:r>
              <a:rPr lang="en-US" b="1" dirty="0">
                <a:solidFill>
                  <a:schemeClr val="tx1">
                    <a:lumMod val="85000"/>
                  </a:schemeClr>
                </a:solidFill>
              </a:rPr>
              <a:t>Go to local, open the .</a:t>
            </a:r>
            <a:r>
              <a:rPr lang="en-US" b="1" dirty="0" err="1">
                <a:solidFill>
                  <a:schemeClr val="tx1">
                    <a:lumMod val="85000"/>
                  </a:schemeClr>
                </a:solidFill>
              </a:rPr>
              <a:t>git</a:t>
            </a:r>
            <a:r>
              <a:rPr lang="en-US" b="1" dirty="0">
                <a:solidFill>
                  <a:schemeClr val="tx1">
                    <a:lumMod val="85000"/>
                  </a:schemeClr>
                </a:solidFill>
              </a:rPr>
              <a:t> folder</a:t>
            </a:r>
          </a:p>
          <a:p>
            <a:pPr marL="285750" indent="-285750">
              <a:buFont typeface="Arial" panose="020B0604020202020204" pitchFamily="34" charset="0"/>
              <a:buChar char="•"/>
            </a:pPr>
            <a:r>
              <a:rPr lang="en-US" b="1" dirty="0">
                <a:solidFill>
                  <a:schemeClr val="tx1">
                    <a:lumMod val="85000"/>
                  </a:schemeClr>
                </a:solidFill>
              </a:rPr>
              <a:t>‘Master’. First change, first staging, first commit, first push, back to GitHub</a:t>
            </a:r>
          </a:p>
          <a:p>
            <a:pPr marL="285750" indent="-285750">
              <a:buFont typeface="Arial" panose="020B0604020202020204" pitchFamily="34" charset="0"/>
              <a:buChar char="•"/>
            </a:pPr>
            <a:r>
              <a:rPr lang="en-US" b="1" dirty="0">
                <a:solidFill>
                  <a:schemeClr val="tx1">
                    <a:lumMod val="85000"/>
                  </a:schemeClr>
                </a:solidFill>
              </a:rPr>
              <a:t>Change file on a server, do Pull on local branch</a:t>
            </a:r>
          </a:p>
          <a:p>
            <a:pPr marL="285750" indent="-285750">
              <a:buFont typeface="Arial" panose="020B0604020202020204" pitchFamily="34" charset="0"/>
              <a:buChar char="•"/>
            </a:pPr>
            <a:r>
              <a:rPr lang="en-US" b="1" dirty="0">
                <a:solidFill>
                  <a:schemeClr val="tx1">
                    <a:lumMod val="85000"/>
                  </a:schemeClr>
                </a:solidFill>
              </a:rPr>
              <a:t>Create a new branch, change the same file</a:t>
            </a:r>
          </a:p>
          <a:p>
            <a:pPr marL="285750" indent="-285750">
              <a:buFont typeface="Arial" panose="020B0604020202020204" pitchFamily="34" charset="0"/>
              <a:buChar char="•"/>
            </a:pPr>
            <a:r>
              <a:rPr lang="en-US" b="1" dirty="0">
                <a:solidFill>
                  <a:schemeClr val="tx1">
                    <a:lumMod val="85000"/>
                  </a:schemeClr>
                </a:solidFill>
              </a:rPr>
              <a:t>Switch between the branches, see the files are replaced in Working Area</a:t>
            </a:r>
          </a:p>
          <a:p>
            <a:pPr marL="285750" indent="-285750">
              <a:buFont typeface="Arial" panose="020B0604020202020204" pitchFamily="34" charset="0"/>
              <a:buChar char="•"/>
            </a:pPr>
            <a:r>
              <a:rPr lang="en-US" b="1" dirty="0">
                <a:solidFill>
                  <a:schemeClr val="tx1">
                    <a:lumMod val="85000"/>
                  </a:schemeClr>
                </a:solidFill>
              </a:rPr>
              <a:t>Example of Merge vs </a:t>
            </a:r>
            <a:r>
              <a:rPr lang="en-US" b="1" dirty="0" smtClean="0">
                <a:solidFill>
                  <a:schemeClr val="tx1">
                    <a:lumMod val="85000"/>
                  </a:schemeClr>
                </a:solidFill>
              </a:rPr>
              <a:t>Rebase (new branch, a couple commits, back to master, merge, hard reset in master)</a:t>
            </a:r>
          </a:p>
          <a:p>
            <a:r>
              <a:rPr lang="en-US" b="1" dirty="0" smtClean="0">
                <a:solidFill>
                  <a:schemeClr val="tx1">
                    <a:lumMod val="85000"/>
                  </a:schemeClr>
                </a:solidFill>
              </a:rPr>
              <a:t>Switch to </a:t>
            </a:r>
            <a:r>
              <a:rPr lang="en-US" b="1" dirty="0" err="1" smtClean="0">
                <a:solidFill>
                  <a:schemeClr val="tx1">
                    <a:lumMod val="85000"/>
                  </a:schemeClr>
                </a:solidFill>
              </a:rPr>
              <a:t>BranchToRebase</a:t>
            </a:r>
            <a:r>
              <a:rPr lang="en-US" b="1" dirty="0" smtClean="0">
                <a:solidFill>
                  <a:schemeClr val="tx1">
                    <a:lumMod val="85000"/>
                  </a:schemeClr>
                </a:solidFill>
              </a:rPr>
              <a:t>, on master (basically it is almost we never </a:t>
            </a:r>
            <a:r>
              <a:rPr lang="en-US" b="1" dirty="0" err="1" smtClean="0">
                <a:solidFill>
                  <a:schemeClr val="tx1">
                    <a:lumMod val="85000"/>
                  </a:schemeClr>
                </a:solidFill>
              </a:rPr>
              <a:t>branchout</a:t>
            </a:r>
            <a:r>
              <a:rPr lang="en-US" b="1" dirty="0" smtClean="0">
                <a:solidFill>
                  <a:schemeClr val="tx1">
                    <a:lumMod val="85000"/>
                  </a:schemeClr>
                </a:solidFill>
              </a:rPr>
              <a:t> from Master, just created a couple commits and at the latest created a new branch named ‘</a:t>
            </a:r>
            <a:r>
              <a:rPr lang="en-US" b="1" dirty="0" err="1" smtClean="0">
                <a:solidFill>
                  <a:schemeClr val="tx1">
                    <a:lumMod val="85000"/>
                  </a:schemeClr>
                </a:solidFill>
              </a:rPr>
              <a:t>BranchToRebase</a:t>
            </a:r>
            <a:r>
              <a:rPr lang="en-US" b="1" dirty="0" smtClean="0">
                <a:solidFill>
                  <a:schemeClr val="tx1">
                    <a:lumMod val="85000"/>
                  </a:schemeClr>
                </a:solidFill>
              </a:rPr>
              <a:t>’ and assigned latest commit to newly created branch). All we have to do now is just ‘Fast  Forward Merge’ the Master branch.</a:t>
            </a:r>
          </a:p>
          <a:p>
            <a:endParaRPr lang="en-US" b="1" dirty="0">
              <a:solidFill>
                <a:schemeClr val="tx1">
                  <a:lumMod val="85000"/>
                </a:schemeClr>
              </a:solidFill>
            </a:endParaRPr>
          </a:p>
          <a:p>
            <a:pPr marL="285750" indent="-285750">
              <a:buFont typeface="Arial" panose="020B0604020202020204" pitchFamily="34" charset="0"/>
              <a:buChar char="•"/>
            </a:pPr>
            <a:r>
              <a:rPr lang="en-US" b="1" dirty="0">
                <a:solidFill>
                  <a:schemeClr val="tx1">
                    <a:lumMod val="85000"/>
                  </a:schemeClr>
                </a:solidFill>
              </a:rPr>
              <a:t>Example of </a:t>
            </a:r>
            <a:r>
              <a:rPr lang="en-US" b="1" dirty="0" smtClean="0">
                <a:solidFill>
                  <a:schemeClr val="tx1">
                    <a:lumMod val="85000"/>
                  </a:schemeClr>
                </a:solidFill>
              </a:rPr>
              <a:t>Squash. Do it on private (!) branch. (create a new file in 3 new commits). Squash with Previous.</a:t>
            </a:r>
          </a:p>
          <a:p>
            <a:pPr marL="285750" indent="-285750">
              <a:buFont typeface="Arial" panose="020B0604020202020204" pitchFamily="34" charset="0"/>
              <a:buChar char="•"/>
            </a:pPr>
            <a:r>
              <a:rPr lang="en-US" b="1" dirty="0" smtClean="0">
                <a:solidFill>
                  <a:schemeClr val="tx1">
                    <a:lumMod val="85000"/>
                  </a:schemeClr>
                </a:solidFill>
              </a:rPr>
              <a:t>Add something to the previous commit</a:t>
            </a:r>
            <a:endParaRPr lang="en-US" b="1" dirty="0">
              <a:solidFill>
                <a:schemeClr val="tx1">
                  <a:lumMod val="85000"/>
                </a:schemeClr>
              </a:solidFill>
            </a:endParaRPr>
          </a:p>
          <a:p>
            <a:pPr marL="285750" indent="-285750">
              <a:buFont typeface="Arial" panose="020B0604020202020204" pitchFamily="34" charset="0"/>
              <a:buChar char="•"/>
            </a:pPr>
            <a:r>
              <a:rPr lang="en-US" b="1" dirty="0">
                <a:solidFill>
                  <a:schemeClr val="tx1">
                    <a:lumMod val="85000"/>
                  </a:schemeClr>
                </a:solidFill>
              </a:rPr>
              <a:t>Stashing.  </a:t>
            </a:r>
            <a:r>
              <a:rPr lang="en-US" b="1" dirty="0" err="1">
                <a:solidFill>
                  <a:schemeClr val="tx1">
                    <a:lumMod val="85000"/>
                  </a:schemeClr>
                </a:solidFill>
              </a:rPr>
              <a:t>Change.Stage.Stash</a:t>
            </a:r>
            <a:r>
              <a:rPr lang="en-US" b="1" dirty="0">
                <a:solidFill>
                  <a:schemeClr val="tx1">
                    <a:lumMod val="85000"/>
                  </a:schemeClr>
                </a:solidFill>
              </a:rPr>
              <a:t>. Apply</a:t>
            </a:r>
          </a:p>
          <a:p>
            <a:pPr marL="285750" indent="-285750">
              <a:buFont typeface="Arial" panose="020B0604020202020204" pitchFamily="34" charset="0"/>
              <a:buChar char="•"/>
            </a:pPr>
            <a:r>
              <a:rPr lang="en-US" b="1" dirty="0" err="1" smtClean="0">
                <a:solidFill>
                  <a:schemeClr val="tx1">
                    <a:lumMod val="85000"/>
                  </a:schemeClr>
                </a:solidFill>
              </a:rPr>
              <a:t>CherryPicking</a:t>
            </a:r>
            <a:r>
              <a:rPr lang="en-US" b="1" dirty="0">
                <a:solidFill>
                  <a:schemeClr val="tx1">
                    <a:lumMod val="85000"/>
                  </a:schemeClr>
                </a:solidFill>
              </a:rPr>
              <a:t> </a:t>
            </a:r>
            <a:r>
              <a:rPr lang="en-US" b="1" dirty="0" smtClean="0">
                <a:solidFill>
                  <a:schemeClr val="tx1">
                    <a:lumMod val="85000"/>
                  </a:schemeClr>
                </a:solidFill>
              </a:rPr>
              <a:t>(create branch, add needed, add unneeded, switch, cherry pick, delete branch with ‘force’)</a:t>
            </a:r>
            <a:endParaRPr lang="en-US" b="1" dirty="0">
              <a:solidFill>
                <a:schemeClr val="tx1">
                  <a:lumMod val="85000"/>
                </a:schemeClr>
              </a:solidFill>
            </a:endParaRPr>
          </a:p>
          <a:p>
            <a:pPr marL="285750" indent="-285750">
              <a:buFont typeface="Arial" panose="020B0604020202020204" pitchFamily="34" charset="0"/>
              <a:buChar char="•"/>
            </a:pPr>
            <a:r>
              <a:rPr lang="en-US" b="1" dirty="0" smtClean="0">
                <a:solidFill>
                  <a:schemeClr val="tx1">
                    <a:lumMod val="85000"/>
                  </a:schemeClr>
                </a:solidFill>
              </a:rPr>
              <a:t>Blaming and Search (different tab, search for commit message); Blaming you can see all th</a:t>
            </a:r>
            <a:r>
              <a:rPr lang="en-US" b="1" dirty="0" smtClean="0">
                <a:solidFill>
                  <a:schemeClr val="tx1">
                    <a:lumMod val="85000"/>
                  </a:schemeClr>
                </a:solidFill>
              </a:rPr>
              <a:t>e changes for a file and figure out in what exactly commit they happen</a:t>
            </a:r>
          </a:p>
          <a:p>
            <a:pPr marL="285750" indent="-285750">
              <a:buFont typeface="Arial" panose="020B0604020202020204" pitchFamily="34" charset="0"/>
              <a:buChar char="•"/>
            </a:pPr>
            <a:r>
              <a:rPr lang="en-US" b="1" dirty="0" smtClean="0">
                <a:solidFill>
                  <a:schemeClr val="tx1">
                    <a:lumMod val="85000"/>
                  </a:schemeClr>
                </a:solidFill>
              </a:rPr>
              <a:t>Reset (Delete) – 3 different options (you can still recover hard deleted commits (still have the time))</a:t>
            </a:r>
          </a:p>
          <a:p>
            <a:r>
              <a:rPr lang="en-US" b="1" dirty="0" smtClean="0">
                <a:solidFill>
                  <a:schemeClr val="tx1">
                    <a:lumMod val="85000"/>
                  </a:schemeClr>
                </a:solidFill>
              </a:rPr>
              <a:t>(</a:t>
            </a:r>
            <a:r>
              <a:rPr lang="en-US" b="1" dirty="0" err="1" smtClean="0">
                <a:solidFill>
                  <a:schemeClr val="tx1">
                    <a:lumMod val="85000"/>
                  </a:schemeClr>
                </a:solidFill>
              </a:rPr>
              <a:t>git</a:t>
            </a:r>
            <a:r>
              <a:rPr lang="en-US" b="1" dirty="0" smtClean="0">
                <a:solidFill>
                  <a:schemeClr val="tx1">
                    <a:lumMod val="85000"/>
                  </a:schemeClr>
                </a:solidFill>
              </a:rPr>
              <a:t> </a:t>
            </a:r>
            <a:r>
              <a:rPr lang="en-US" b="1" dirty="0" err="1" smtClean="0">
                <a:solidFill>
                  <a:schemeClr val="tx1">
                    <a:lumMod val="85000"/>
                  </a:schemeClr>
                </a:solidFill>
              </a:rPr>
              <a:t>fsck</a:t>
            </a:r>
            <a:r>
              <a:rPr lang="en-US" b="1" dirty="0" smtClean="0">
                <a:solidFill>
                  <a:schemeClr val="tx1">
                    <a:lumMod val="85000"/>
                  </a:schemeClr>
                </a:solidFill>
              </a:rPr>
              <a:t> - -lost-find – file system consistency check) – list of ‘lost’ commits, </a:t>
            </a:r>
            <a:r>
              <a:rPr lang="en-US" b="1" dirty="0" err="1" smtClean="0">
                <a:solidFill>
                  <a:schemeClr val="tx1">
                    <a:lumMod val="85000"/>
                  </a:schemeClr>
                </a:solidFill>
              </a:rPr>
              <a:t>git</a:t>
            </a:r>
            <a:r>
              <a:rPr lang="en-US" b="1" dirty="0" smtClean="0">
                <a:solidFill>
                  <a:schemeClr val="tx1">
                    <a:lumMod val="85000"/>
                  </a:schemeClr>
                </a:solidFill>
              </a:rPr>
              <a:t> </a:t>
            </a:r>
            <a:r>
              <a:rPr lang="en-US" b="1" dirty="0" err="1" smtClean="0">
                <a:solidFill>
                  <a:schemeClr val="tx1">
                    <a:lumMod val="85000"/>
                  </a:schemeClr>
                </a:solidFill>
              </a:rPr>
              <a:t>reflog</a:t>
            </a:r>
            <a:r>
              <a:rPr lang="en-US" b="1" dirty="0" smtClean="0">
                <a:solidFill>
                  <a:schemeClr val="tx1">
                    <a:lumMod val="85000"/>
                  </a:schemeClr>
                </a:solidFill>
              </a:rPr>
              <a:t>, </a:t>
            </a:r>
            <a:r>
              <a:rPr lang="en-US" b="1" dirty="0" err="1" smtClean="0">
                <a:solidFill>
                  <a:schemeClr val="tx1">
                    <a:lumMod val="85000"/>
                  </a:schemeClr>
                </a:solidFill>
              </a:rPr>
              <a:t>git</a:t>
            </a:r>
            <a:r>
              <a:rPr lang="en-US" b="1" dirty="0" smtClean="0">
                <a:solidFill>
                  <a:schemeClr val="tx1">
                    <a:lumMod val="85000"/>
                  </a:schemeClr>
                </a:solidFill>
              </a:rPr>
              <a:t> show SHA1, </a:t>
            </a:r>
            <a:r>
              <a:rPr lang="en-US" b="1" dirty="0" err="1" smtClean="0">
                <a:solidFill>
                  <a:schemeClr val="tx1">
                    <a:lumMod val="85000"/>
                  </a:schemeClr>
                </a:solidFill>
              </a:rPr>
              <a:t>git</a:t>
            </a:r>
            <a:r>
              <a:rPr lang="en-US" b="1" dirty="0" smtClean="0">
                <a:solidFill>
                  <a:schemeClr val="tx1">
                    <a:lumMod val="85000"/>
                  </a:schemeClr>
                </a:solidFill>
              </a:rPr>
              <a:t> merge</a:t>
            </a:r>
            <a:endParaRPr lang="en-US" b="1" dirty="0" smtClean="0">
              <a:solidFill>
                <a:schemeClr val="tx1">
                  <a:lumMod val="85000"/>
                </a:schemeClr>
              </a:solidFill>
            </a:endParaRPr>
          </a:p>
          <a:p>
            <a:pPr marL="285750" indent="-285750">
              <a:buFont typeface="Arial" panose="020B0604020202020204" pitchFamily="34" charset="0"/>
              <a:buChar char="•"/>
            </a:pPr>
            <a:r>
              <a:rPr lang="en-US" b="1" dirty="0" smtClean="0">
                <a:solidFill>
                  <a:schemeClr val="tx1">
                    <a:lumMod val="85000"/>
                  </a:schemeClr>
                </a:solidFill>
              </a:rPr>
              <a:t>Revert Commit (create a new commit in which you are reversing a previous commit)</a:t>
            </a:r>
            <a:endParaRPr lang="en-US" b="1" dirty="0" smtClean="0">
              <a:solidFill>
                <a:schemeClr val="tx1">
                  <a:lumMod val="85000"/>
                </a:schemeClr>
              </a:solidFill>
            </a:endParaRPr>
          </a:p>
        </p:txBody>
      </p:sp>
    </p:spTree>
    <p:extLst>
      <p:ext uri="{BB962C8B-B14F-4D97-AF65-F5344CB8AC3E}">
        <p14:creationId xmlns:p14="http://schemas.microsoft.com/office/powerpoint/2010/main" val="2136624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a:t>
            </a:r>
            <a:r>
              <a:rPr lang="en-US" dirty="0" smtClean="0"/>
              <a:t>What and Who </a:t>
            </a:r>
            <a:r>
              <a:rPr lang="en-US" dirty="0" smtClean="0"/>
              <a:t>is using it</a:t>
            </a:r>
            <a:endParaRPr dirty="0"/>
          </a:p>
        </p:txBody>
      </p:sp>
      <p:sp>
        <p:nvSpPr>
          <p:cNvPr id="4" name="TextBox 3"/>
          <p:cNvSpPr txBox="1"/>
          <p:nvPr/>
        </p:nvSpPr>
        <p:spPr>
          <a:xfrm>
            <a:off x="4495800" y="5638800"/>
            <a:ext cx="4343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chemeClr val="tx1">
                    <a:lumMod val="85000"/>
                  </a:schemeClr>
                </a:solidFill>
              </a:rPr>
              <a:t>Uses snapshots instead of deltas</a:t>
            </a:r>
          </a:p>
        </p:txBody>
      </p:sp>
      <p:pic>
        <p:nvPicPr>
          <p:cNvPr id="3" name="Picture 2"/>
          <p:cNvPicPr>
            <a:picLocks noChangeAspect="1"/>
          </p:cNvPicPr>
          <p:nvPr/>
        </p:nvPicPr>
        <p:blipFill>
          <a:blip r:embed="rId2"/>
          <a:stretch>
            <a:fillRect/>
          </a:stretch>
        </p:blipFill>
        <p:spPr>
          <a:xfrm>
            <a:off x="2667000" y="4005940"/>
            <a:ext cx="6895789" cy="2852060"/>
          </a:xfrm>
          <a:prstGeom prst="rect">
            <a:avLst/>
          </a:prstGeom>
        </p:spPr>
      </p:pic>
      <p:pic>
        <p:nvPicPr>
          <p:cNvPr id="5" name="Picture 4"/>
          <p:cNvPicPr>
            <a:picLocks noChangeAspect="1"/>
          </p:cNvPicPr>
          <p:nvPr/>
        </p:nvPicPr>
        <p:blipFill>
          <a:blip r:embed="rId3"/>
          <a:stretch>
            <a:fillRect/>
          </a:stretch>
        </p:blipFill>
        <p:spPr>
          <a:xfrm>
            <a:off x="2237836" y="1414810"/>
            <a:ext cx="7716327" cy="2362530"/>
          </a:xfrm>
          <a:prstGeom prst="rect">
            <a:avLst/>
          </a:prstGeom>
        </p:spPr>
      </p:pic>
    </p:spTree>
    <p:extLst>
      <p:ext uri="{BB962C8B-B14F-4D97-AF65-F5344CB8AC3E}">
        <p14:creationId xmlns:p14="http://schemas.microsoft.com/office/powerpoint/2010/main" val="2660500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a:bodyPr>
          <a:lstStyle/>
          <a:p>
            <a:r>
              <a:rPr lang="en-US" dirty="0" err="1" smtClean="0"/>
              <a:t>Git</a:t>
            </a:r>
            <a:r>
              <a:rPr lang="en-US" dirty="0" smtClean="0"/>
              <a:t>. </a:t>
            </a:r>
            <a:endParaRPr dirty="0"/>
          </a:p>
        </p:txBody>
      </p:sp>
      <p:sp>
        <p:nvSpPr>
          <p:cNvPr id="5" name="Title 1"/>
          <p:cNvSpPr txBox="1">
            <a:spLocks/>
          </p:cNvSpPr>
          <p:nvPr/>
        </p:nvSpPr>
        <p:spPr>
          <a:xfrm>
            <a:off x="1524000" y="2590800"/>
            <a:ext cx="9144000" cy="16002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r>
              <a:rPr lang="en-US" sz="9600" dirty="0" smtClean="0"/>
              <a:t>The End</a:t>
            </a:r>
          </a:p>
        </p:txBody>
      </p:sp>
    </p:spTree>
    <p:extLst>
      <p:ext uri="{BB962C8B-B14F-4D97-AF65-F5344CB8AC3E}">
        <p14:creationId xmlns:p14="http://schemas.microsoft.com/office/powerpoint/2010/main" val="1376688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Main features</a:t>
            </a:r>
            <a:endParaRPr dirty="0"/>
          </a:p>
        </p:txBody>
      </p:sp>
      <p:sp>
        <p:nvSpPr>
          <p:cNvPr id="5" name="TextBox 4"/>
          <p:cNvSpPr txBox="1"/>
          <p:nvPr/>
        </p:nvSpPr>
        <p:spPr>
          <a:xfrm>
            <a:off x="685800" y="1447800"/>
            <a:ext cx="11049000" cy="5016758"/>
          </a:xfrm>
          <a:prstGeom prst="rect">
            <a:avLst/>
          </a:prstGeom>
          <a:noFill/>
        </p:spPr>
        <p:txBody>
          <a:bodyPr wrap="square" rtlCol="0">
            <a:spAutoFit/>
          </a:bodyPr>
          <a:lstStyle/>
          <a:p>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is:</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Open source</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Distributed (SVN, </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Teamcity</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are </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Centrilized</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Version control system designed </a:t>
            </a:r>
            <a:r>
              <a:rPr lang="en-US" sz="2000" b="1" dirty="0" smtClean="0">
                <a:solidFill>
                  <a:srgbClr val="FFC000"/>
                </a:solidFill>
                <a:latin typeface="Arial Unicode MS" panose="020B0604020202020204" pitchFamily="34" charset="-128"/>
                <a:ea typeface="Arial Unicode MS" panose="020B0604020202020204" pitchFamily="34" charset="-128"/>
                <a:cs typeface="Arial Unicode MS" panose="020B0604020202020204" pitchFamily="34" charset="-128"/>
              </a:rPr>
              <a:t>for speed and efficiency</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At any particular moment your machine contains </a:t>
            </a:r>
            <a:r>
              <a:rPr lang="en-US" sz="2000" b="1" dirty="0" smtClean="0">
                <a:solidFill>
                  <a:srgbClr val="FFC000"/>
                </a:solidFill>
                <a:latin typeface="Arial Unicode MS" panose="020B0604020202020204" pitchFamily="34" charset="-128"/>
                <a:ea typeface="Arial Unicode MS" panose="020B0604020202020204" pitchFamily="34" charset="-128"/>
                <a:cs typeface="Arial Unicode MS" panose="020B0604020202020204" pitchFamily="34" charset="-128"/>
              </a:rPr>
              <a:t>a full copy of the repository </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with all its </a:t>
            </a:r>
            <a:r>
              <a:rPr lang="en-US" sz="2000" b="1" dirty="0" smtClean="0">
                <a:solidFill>
                  <a:schemeClr val="accent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branches, history and file contents. </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In short: you don’t need connection to the server to work (perform a diff, view history, commit changes, merge branches, get other revision of a file, switch between the branches).</a:t>
            </a:r>
          </a:p>
          <a:p>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(almost) everything is local.</a:t>
            </a: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Everything is fast. </a:t>
            </a: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Every clone is a backup. </a:t>
            </a: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Go online only and when you need to push/save/share your changes with the rest of the team.</a:t>
            </a:r>
            <a:endParaRPr lang="en-US" sz="2000" b="1"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latin typeface="Arial Unicode MS" panose="020B0604020202020204" pitchFamily="34" charset="-128"/>
                <a:ea typeface="Arial Unicode MS" panose="020B0604020202020204" pitchFamily="34" charset="-128"/>
                <a:cs typeface="Arial Unicode MS" panose="020B0604020202020204" pitchFamily="34" charset="-128"/>
              </a:rPr>
              <a:t> </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7294" y="456028"/>
            <a:ext cx="2001715" cy="160137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1896" y="400050"/>
            <a:ext cx="2286000" cy="1714500"/>
          </a:xfrm>
          <a:prstGeom prst="rect">
            <a:avLst/>
          </a:prstGeom>
        </p:spPr>
      </p:pic>
    </p:spTree>
    <p:extLst>
      <p:ext uri="{BB962C8B-B14F-4D97-AF65-F5344CB8AC3E}">
        <p14:creationId xmlns:p14="http://schemas.microsoft.com/office/powerpoint/2010/main" val="2180935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smtClean="0"/>
              <a:t>What is </a:t>
            </a:r>
            <a:r>
              <a:rPr lang="en-US" dirty="0" err="1" smtClean="0"/>
              <a:t>Git</a:t>
            </a:r>
            <a:r>
              <a:rPr lang="en-US" dirty="0" smtClean="0"/>
              <a:t>. Local repo</a:t>
            </a:r>
            <a:endParaRPr dirty="0"/>
          </a:p>
        </p:txBody>
      </p:sp>
      <p:sp>
        <p:nvSpPr>
          <p:cNvPr id="5" name="TextBox 4"/>
          <p:cNvSpPr txBox="1"/>
          <p:nvPr/>
        </p:nvSpPr>
        <p:spPr>
          <a:xfrm>
            <a:off x="7924800" y="2514600"/>
            <a:ext cx="3886199" cy="3785652"/>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Usual directory structure for </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folder content (folders):</a:t>
            </a:r>
            <a:b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b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HEAD</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Branches</a:t>
            </a:r>
          </a:p>
          <a:p>
            <a:pPr marL="342900" indent="-342900">
              <a:buFontTx/>
              <a:buChar char="-"/>
            </a:pP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Config</a:t>
            </a: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Description</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Hooks</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Info</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Objects</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Refs</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Remotes</a:t>
            </a:r>
            <a:r>
              <a:rPr lang="en-US" sz="2000" b="1" dirty="0" smtClean="0">
                <a:latin typeface="Arial Unicode MS" panose="020B0604020202020204" pitchFamily="34" charset="-128"/>
                <a:ea typeface="Arial Unicode MS" panose="020B0604020202020204" pitchFamily="34" charset="-128"/>
                <a:cs typeface="Arial Unicode MS" panose="020B0604020202020204" pitchFamily="34" charset="-128"/>
              </a:rPr>
              <a:t> </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0424" y="569119"/>
            <a:ext cx="1984375" cy="1488282"/>
          </a:xfrm>
          <a:prstGeom prst="rect">
            <a:avLst/>
          </a:prstGeom>
        </p:spPr>
      </p:pic>
      <p:pic>
        <p:nvPicPr>
          <p:cNvPr id="4" name="Picture 3"/>
          <p:cNvPicPr>
            <a:picLocks noChangeAspect="1"/>
          </p:cNvPicPr>
          <p:nvPr/>
        </p:nvPicPr>
        <p:blipFill>
          <a:blip r:embed="rId3"/>
          <a:stretch>
            <a:fillRect/>
          </a:stretch>
        </p:blipFill>
        <p:spPr>
          <a:xfrm>
            <a:off x="381000" y="1313260"/>
            <a:ext cx="7239001" cy="4998078"/>
          </a:xfrm>
          <a:prstGeom prst="rect">
            <a:avLst/>
          </a:prstGeom>
        </p:spPr>
      </p:pic>
    </p:spTree>
    <p:extLst>
      <p:ext uri="{BB962C8B-B14F-4D97-AF65-F5344CB8AC3E}">
        <p14:creationId xmlns:p14="http://schemas.microsoft.com/office/powerpoint/2010/main" val="3047239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smtClean="0"/>
              <a:t>What is </a:t>
            </a:r>
            <a:r>
              <a:rPr lang="en-US" dirty="0" err="1" smtClean="0"/>
              <a:t>Git</a:t>
            </a:r>
            <a:endParaRPr dirty="0"/>
          </a:p>
        </p:txBody>
      </p:sp>
      <p:sp>
        <p:nvSpPr>
          <p:cNvPr id="5" name="TextBox 4"/>
          <p:cNvSpPr txBox="1"/>
          <p:nvPr/>
        </p:nvSpPr>
        <p:spPr>
          <a:xfrm>
            <a:off x="7924800" y="2514600"/>
            <a:ext cx="3886199" cy="3785652"/>
          </a:xfrm>
          <a:prstGeom prst="rect">
            <a:avLst/>
          </a:prstGeom>
          <a:noFill/>
        </p:spPr>
        <p:txBody>
          <a:bodyPr wrap="square" rtlCol="0">
            <a:spAutoFit/>
          </a:bodyPr>
          <a:lstStyle/>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Usual directory structure for </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folder content (folders):</a:t>
            </a:r>
            <a:b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b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HEAD</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Branches</a:t>
            </a:r>
          </a:p>
          <a:p>
            <a:pPr marL="342900" indent="-342900">
              <a:buFontTx/>
              <a:buChar char="-"/>
            </a:pP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Config</a:t>
            </a: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Description</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Hooks</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Info</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Objects</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Refs</a:t>
            </a:r>
          </a:p>
          <a:p>
            <a:pPr marL="342900" indent="-342900">
              <a:buFontTx/>
              <a:buChar char="-"/>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Remotes</a:t>
            </a:r>
            <a:r>
              <a:rPr lang="en-US" sz="2000" b="1" dirty="0" smtClean="0">
                <a:latin typeface="Arial Unicode MS" panose="020B0604020202020204" pitchFamily="34" charset="-128"/>
                <a:ea typeface="Arial Unicode MS" panose="020B0604020202020204" pitchFamily="34" charset="-128"/>
                <a:cs typeface="Arial Unicode MS" panose="020B0604020202020204" pitchFamily="34" charset="-128"/>
              </a:rPr>
              <a:t> </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0424" y="569119"/>
            <a:ext cx="1984375" cy="1488282"/>
          </a:xfrm>
          <a:prstGeom prst="rect">
            <a:avLst/>
          </a:prstGeom>
        </p:spPr>
      </p:pic>
      <p:pic>
        <p:nvPicPr>
          <p:cNvPr id="6" name="Picture 5"/>
          <p:cNvPicPr>
            <a:picLocks noChangeAspect="1"/>
          </p:cNvPicPr>
          <p:nvPr/>
        </p:nvPicPr>
        <p:blipFill>
          <a:blip r:embed="rId3"/>
          <a:stretch>
            <a:fillRect/>
          </a:stretch>
        </p:blipFill>
        <p:spPr>
          <a:xfrm>
            <a:off x="5715000" y="1066800"/>
            <a:ext cx="3515524" cy="1006107"/>
          </a:xfrm>
          <a:prstGeom prst="rect">
            <a:avLst/>
          </a:prstGeom>
        </p:spPr>
      </p:pic>
      <p:pic>
        <p:nvPicPr>
          <p:cNvPr id="7" name="Picture 6"/>
          <p:cNvPicPr>
            <a:picLocks noChangeAspect="1"/>
          </p:cNvPicPr>
          <p:nvPr/>
        </p:nvPicPr>
        <p:blipFill>
          <a:blip r:embed="rId4"/>
          <a:stretch>
            <a:fillRect/>
          </a:stretch>
        </p:blipFill>
        <p:spPr>
          <a:xfrm>
            <a:off x="457200" y="2254475"/>
            <a:ext cx="5887272" cy="4305901"/>
          </a:xfrm>
          <a:prstGeom prst="rect">
            <a:avLst/>
          </a:prstGeom>
        </p:spPr>
      </p:pic>
    </p:spTree>
    <p:extLst>
      <p:ext uri="{BB962C8B-B14F-4D97-AF65-F5344CB8AC3E}">
        <p14:creationId xmlns:p14="http://schemas.microsoft.com/office/powerpoint/2010/main" val="4127950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smtClean="0"/>
              <a:t>Working with </a:t>
            </a:r>
            <a:r>
              <a:rPr lang="en-US" dirty="0" err="1" smtClean="0"/>
              <a:t>Git</a:t>
            </a:r>
            <a:endParaRPr dirty="0"/>
          </a:p>
        </p:txBody>
      </p:sp>
      <p:sp>
        <p:nvSpPr>
          <p:cNvPr id="5" name="TextBox 4"/>
          <p:cNvSpPr txBox="1"/>
          <p:nvPr/>
        </p:nvSpPr>
        <p:spPr>
          <a:xfrm>
            <a:off x="457200" y="1106109"/>
            <a:ext cx="11241258" cy="5478423"/>
          </a:xfrm>
          <a:prstGeom prst="rect">
            <a:avLst/>
          </a:prstGeom>
          <a:noFill/>
        </p:spPr>
        <p:txBody>
          <a:bodyPr wrap="square" rtlCol="0">
            <a:spAutoFit/>
          </a:bodyPr>
          <a:lstStyle/>
          <a:p>
            <a:pPr>
              <a:lnSpc>
                <a:spcPct val="150000"/>
              </a:lnSpc>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Should have the </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server where all the members of the team commit </a:t>
            </a:r>
          </a:p>
          <a:p>
            <a:pPr>
              <a:lnSpc>
                <a:spcPct val="150000"/>
              </a:lnSpc>
            </a:pPr>
            <a:r>
              <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t</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heir changes. Popular servers: ‘GitHub’.com and ‘Bitbucket.com’</a:t>
            </a:r>
          </a:p>
          <a:p>
            <a:pPr>
              <a:lnSpc>
                <a:spcPct val="150000"/>
              </a:lnSpc>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Initial command: ‘$</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 clone ‘directory’(git://github.com/somerepository.git)</a:t>
            </a: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r>
              <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Work with command line or the GUI program. Choose the one you like. </a:t>
            </a:r>
            <a:r>
              <a:rPr lang="en-US" sz="2000" b="1" dirty="0" err="1"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GitExtensions,SourceTree</a:t>
            </a: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150000"/>
              </a:lnSpc>
            </a:pPr>
            <a:endParaRPr lang="en-US" sz="2000" b="1" dirty="0" smtClean="0">
              <a:solidFill>
                <a:schemeClr val="tx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000" b="1" dirty="0" smtClean="0">
                <a:latin typeface="Arial Unicode MS" panose="020B0604020202020204" pitchFamily="34" charset="-128"/>
                <a:ea typeface="Arial Unicode MS" panose="020B0604020202020204" pitchFamily="34" charset="-128"/>
                <a:cs typeface="Arial Unicode MS" panose="020B0604020202020204" pitchFamily="34" charset="-128"/>
              </a:rPr>
              <a:t>For version 1.7 there are 152 </a:t>
            </a:r>
            <a:r>
              <a:rPr lang="en-US" sz="2000" b="1" dirty="0" err="1" smtClean="0">
                <a:latin typeface="Arial Unicode MS" panose="020B0604020202020204" pitchFamily="34" charset="-128"/>
                <a:ea typeface="Arial Unicode MS" panose="020B0604020202020204" pitchFamily="34" charset="-128"/>
                <a:cs typeface="Arial Unicode MS" panose="020B0604020202020204" pitchFamily="34" charset="-128"/>
              </a:rPr>
              <a:t>Git</a:t>
            </a:r>
            <a:r>
              <a:rPr lang="en-US" sz="2000" b="1" dirty="0" smtClean="0">
                <a:latin typeface="Arial Unicode MS" panose="020B0604020202020204" pitchFamily="34" charset="-128"/>
                <a:ea typeface="Arial Unicode MS" panose="020B0604020202020204" pitchFamily="34" charset="-128"/>
                <a:cs typeface="Arial Unicode MS" panose="020B0604020202020204" pitchFamily="34" charset="-128"/>
              </a:rPr>
              <a:t> commands </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1119" y="497681"/>
            <a:ext cx="1787339" cy="151923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3821" y="3524227"/>
            <a:ext cx="3733800" cy="233995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5800" y="3505200"/>
            <a:ext cx="3565999" cy="234347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3507545"/>
            <a:ext cx="3930842" cy="2341126"/>
          </a:xfrm>
          <a:prstGeom prst="rect">
            <a:avLst/>
          </a:prstGeom>
        </p:spPr>
      </p:pic>
    </p:spTree>
    <p:extLst>
      <p:ext uri="{BB962C8B-B14F-4D97-AF65-F5344CB8AC3E}">
        <p14:creationId xmlns:p14="http://schemas.microsoft.com/office/powerpoint/2010/main" val="3615082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09600"/>
          </a:xfrm>
        </p:spPr>
        <p:txBody>
          <a:bodyPr/>
          <a:lstStyle/>
          <a:p>
            <a:r>
              <a:rPr lang="en-US" dirty="0" err="1" smtClean="0"/>
              <a:t>Git</a:t>
            </a:r>
            <a:r>
              <a:rPr lang="en-US" dirty="0" smtClean="0"/>
              <a:t>. Important definitions</a:t>
            </a:r>
            <a:endParaRPr dirty="0"/>
          </a:p>
        </p:txBody>
      </p:sp>
      <p:sp>
        <p:nvSpPr>
          <p:cNvPr id="3" name="Content Placeholder 2"/>
          <p:cNvSpPr>
            <a:spLocks noGrp="1"/>
          </p:cNvSpPr>
          <p:nvPr>
            <p:ph sz="half" idx="1"/>
          </p:nvPr>
        </p:nvSpPr>
        <p:spPr>
          <a:xfrm>
            <a:off x="1524000" y="1143000"/>
            <a:ext cx="10058400" cy="4572000"/>
          </a:xfrm>
        </p:spPr>
        <p:txBody>
          <a:bodyPr>
            <a:normAutofit/>
          </a:bodyPr>
          <a:lstStyle/>
          <a:p>
            <a:pPr marL="0" indent="0">
              <a:buNone/>
            </a:pPr>
            <a:endPar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rPr>
              <a:t>“Working tree”</a:t>
            </a:r>
          </a:p>
          <a:p>
            <a:pPr marL="0" indent="0">
              <a:buNone/>
            </a:pPr>
            <a:r>
              <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rPr>
              <a:t>I</a:t>
            </a: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s the directory where you can edit the files</a:t>
            </a:r>
          </a:p>
          <a:p>
            <a:pPr marL="0" indent="0">
              <a:buNone/>
            </a:pPr>
            <a:endPar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rPr>
              <a:t>“INDEX” </a:t>
            </a:r>
          </a:p>
          <a:p>
            <a:pPr marL="0" indent="0">
              <a:buNone/>
            </a:pPr>
            <a:r>
              <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rPr>
              <a:t>I</a:t>
            </a: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s an intermediate cache for preparing a commit</a:t>
            </a:r>
          </a:p>
          <a:p>
            <a:pPr marL="0" indent="0">
              <a:buNone/>
            </a:pPr>
            <a:endPar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cap="all" dirty="0" smtClean="0">
                <a:latin typeface="Arial Unicode MS" panose="020B0604020202020204" pitchFamily="34" charset="-128"/>
                <a:ea typeface="Arial Unicode MS" panose="020B0604020202020204" pitchFamily="34" charset="-128"/>
                <a:cs typeface="Arial Unicode MS" panose="020B0604020202020204" pitchFamily="34" charset="-128"/>
              </a:rPr>
              <a:t>“STAGE” COMMAND </a:t>
            </a:r>
            <a:endParaRPr lang="en-US" b="1" cap="all"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b="1" dirty="0" smtClean="0">
                <a:latin typeface="Arial Unicode MS" panose="020B0604020202020204" pitchFamily="34" charset="-128"/>
                <a:ea typeface="Arial Unicode MS" panose="020B0604020202020204" pitchFamily="34" charset="-128"/>
                <a:cs typeface="Arial Unicode MS" panose="020B0604020202020204" pitchFamily="34" charset="-128"/>
              </a:rPr>
              <a:t>Allows you to save a file’s content from your working tree to the index</a:t>
            </a:r>
            <a:endParaRPr lang="en-US"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532768504"/>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468775DC-C458-452B-B494-CBFA066AAFA0}" vid="{10EEBE7C-0769-4F35-B6EB-5940E3BEB5F4}"/>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6CFF6F-D9AA-4BC0-911A-0A1356771912}">
  <ds:schemaRefs>
    <ds:schemaRef ds:uri="http://schemas.microsoft.com/sharepoint/v3/contenttype/forms"/>
  </ds:schemaRefs>
</ds:datastoreItem>
</file>

<file path=customXml/itemProps3.xml><?xml version="1.0" encoding="utf-8"?>
<ds:datastoreItem xmlns:ds="http://schemas.openxmlformats.org/officeDocument/2006/customXml" ds:itemID="{04098515-0C12-46CF-BC7C-69B4A13CD5FA}">
  <ds:schemaRefs>
    <ds:schemaRef ds:uri="4873beb7-5857-4685-be1f-d57550cc96cc"/>
    <ds:schemaRef ds:uri="http://schemas.openxmlformats.org/package/2006/metadata/core-properties"/>
    <ds:schemaRef ds:uri="http://purl.org/dc/terms/"/>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5097</TotalTime>
  <Words>2333</Words>
  <Application>Microsoft Office PowerPoint</Application>
  <PresentationFormat>Widescreen</PresentationFormat>
  <Paragraphs>276</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 Unicode MS</vt:lpstr>
      <vt:lpstr>Arial</vt:lpstr>
      <vt:lpstr>Candara</vt:lpstr>
      <vt:lpstr>Consolas</vt:lpstr>
      <vt:lpstr>Wingdings</vt:lpstr>
      <vt:lpstr>Tech Computer 16x9</vt:lpstr>
      <vt:lpstr>Into to Git</vt:lpstr>
      <vt:lpstr>Agenda</vt:lpstr>
      <vt:lpstr>Git. In Short</vt:lpstr>
      <vt:lpstr>Git. What and Who is using it</vt:lpstr>
      <vt:lpstr>Git. Main features</vt:lpstr>
      <vt:lpstr>What is Git. Local repo</vt:lpstr>
      <vt:lpstr>What is Git</vt:lpstr>
      <vt:lpstr>Working with Git</vt:lpstr>
      <vt:lpstr>Git. Important definitions</vt:lpstr>
      <vt:lpstr>Git. Most Used Commands. Command line </vt:lpstr>
      <vt:lpstr>Git. Under the hood. Areas</vt:lpstr>
      <vt:lpstr>What is Git. Basic Workflow</vt:lpstr>
      <vt:lpstr>What is Git. Basic Workflow. Commit</vt:lpstr>
      <vt:lpstr>What is Git. Basic Workflow. Commit</vt:lpstr>
      <vt:lpstr>Git. Under the hood. Inside Commit</vt:lpstr>
      <vt:lpstr> Git. Basic Workflow. Tree</vt:lpstr>
      <vt:lpstr> Git. Basic Workflow. Tree</vt:lpstr>
      <vt:lpstr>Git. Under the hood. Inside Tree</vt:lpstr>
      <vt:lpstr>Git. Under the hood. More Commits</vt:lpstr>
      <vt:lpstr>Git. Under the hood. Branches</vt:lpstr>
      <vt:lpstr>What is Git. Basic Workflow. Merging</vt:lpstr>
      <vt:lpstr>Git. Under the hood. Branches. Merges</vt:lpstr>
      <vt:lpstr>Git. Under the hood. Fast forward</vt:lpstr>
      <vt:lpstr>Git. “Rebase”  vs  “Merge” command</vt:lpstr>
      <vt:lpstr>Git. “Rebase” more</vt:lpstr>
      <vt:lpstr>Git. “Rebase” more</vt:lpstr>
      <vt:lpstr>Git. Detached Head</vt:lpstr>
      <vt:lpstr>Git. “Reset” Command</vt:lpstr>
      <vt:lpstr>Git. “Stash” Command</vt:lpstr>
      <vt:lpstr>Git. “Cherry pick” command</vt:lpstr>
      <vt:lpstr>Git. “Blame” and “Search” command</vt:lpstr>
      <vt:lpstr>Git. Tagging</vt:lpstr>
      <vt:lpstr>Git. Real workflow. </vt:lpstr>
      <vt:lpstr>Git. Real workflow. </vt:lpstr>
      <vt:lpstr>Git. Real workflow. </vt:lpstr>
      <vt:lpstr>Git. Real workflow. </vt:lpstr>
      <vt:lpstr>What is Git. Fetch. Pull. Push</vt:lpstr>
      <vt:lpstr>What is Git. Types of Repository Policy</vt:lpstr>
      <vt:lpstr>Git. Demo. Fun, fun fun… </vt:lpstr>
      <vt:lpstr>Git.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 to Git</dc:title>
  <dc:creator>Alex</dc:creator>
  <cp:lastModifiedBy>Alex</cp:lastModifiedBy>
  <cp:revision>25</cp:revision>
  <dcterms:created xsi:type="dcterms:W3CDTF">2017-08-05T23:36:59Z</dcterms:created>
  <dcterms:modified xsi:type="dcterms:W3CDTF">2017-08-13T01:45:15Z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